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14"/>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5"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3" y="6129287"/>
            <a:ext cx="8173455"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1" y="1698255"/>
              <a:ext cx="6760763"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5"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13"/>
          </p:nvPr>
        </p:nvSpPr>
        <p:spPr>
          <a:xfrm>
            <a:off x="4377366" y="1687800"/>
            <a:ext cx="3429001" cy="4224300"/>
          </a:xfrm>
          <a:prstGeom prst="rect">
            <a:avLst/>
          </a:prstGeom>
        </p:spPr>
        <p:txBody>
          <a:bodyPr/>
          <a:lstStyle/>
          <a:p>
            <a:pPr/>
          </a:p>
        </p:txBody>
      </p:sp>
      <p:sp>
        <p:nvSpPr>
          <p:cNvPr id="128" name="Google Shape;83;p12"/>
          <p:cNvSpPr txBox="1"/>
          <p:nvPr>
            <p:ph type="body" sz="quarter" idx="14"/>
          </p:nvPr>
        </p:nvSpPr>
        <p:spPr>
          <a:xfrm>
            <a:off x="8183232" y="1687514"/>
            <a:ext cx="3429001" cy="4224300"/>
          </a:xfrm>
          <a:prstGeom prst="rect">
            <a:avLst/>
          </a:prstGeom>
        </p:spPr>
        <p:txBody>
          <a:bodyPr/>
          <a:lstStyle/>
          <a:p>
            <a:pPr/>
          </a:p>
        </p:txBody>
      </p:sp>
      <p:sp>
        <p:nvSpPr>
          <p:cNvPr id="129" name="Google Shape;84;p12"/>
          <p:cNvSpPr txBox="1"/>
          <p:nvPr>
            <p:ph type="body" sz="quarter" idx="15"/>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13"/>
          </p:nvPr>
        </p:nvSpPr>
        <p:spPr>
          <a:xfrm>
            <a:off x="571500" y="1839914"/>
            <a:ext cx="6862199" cy="4224300"/>
          </a:xfrm>
          <a:prstGeom prst="rect">
            <a:avLst/>
          </a:prstGeom>
        </p:spPr>
        <p:txBody>
          <a:bodyPr/>
          <a:lstStyle/>
          <a:p>
            <a:pPr/>
          </a:p>
        </p:txBody>
      </p:sp>
      <p:sp>
        <p:nvSpPr>
          <p:cNvPr id="212" name="Google Shape;120;p19"/>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13"/>
          </p:nvPr>
        </p:nvSpPr>
        <p:spPr>
          <a:xfrm>
            <a:off x="571499" y="1839914"/>
            <a:ext cx="3272401" cy="4224300"/>
          </a:xfrm>
          <a:prstGeom prst="rect">
            <a:avLst/>
          </a:prstGeom>
        </p:spPr>
        <p:txBody>
          <a:bodyPr/>
          <a:lstStyle/>
          <a:p>
            <a:pPr/>
          </a:p>
        </p:txBody>
      </p:sp>
      <p:sp>
        <p:nvSpPr>
          <p:cNvPr id="226" name="Google Shape;127;p20"/>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13"/>
          </p:nvPr>
        </p:nvSpPr>
        <p:spPr>
          <a:xfrm>
            <a:off x="6313932" y="1688083"/>
            <a:ext cx="5303400" cy="4223701"/>
          </a:xfrm>
          <a:prstGeom prst="rect">
            <a:avLst/>
          </a:prstGeom>
        </p:spPr>
        <p:txBody>
          <a:bodyPr/>
          <a:lstStyle/>
          <a:p>
            <a:pPr/>
          </a:p>
        </p:txBody>
      </p:sp>
      <p:sp>
        <p:nvSpPr>
          <p:cNvPr id="29" name="Google Shape;35;p3"/>
          <p:cNvSpPr txBox="1"/>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13"/>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13"/>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2"/>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13"/>
          </p:nvPr>
        </p:nvSpPr>
        <p:spPr>
          <a:xfrm>
            <a:off x="571499" y="1078991"/>
            <a:ext cx="11046002" cy="329101"/>
          </a:xfrm>
          <a:prstGeom prst="rect">
            <a:avLst/>
          </a:prstGeom>
        </p:spPr>
        <p:txBody>
          <a:bodyPr anchor="ctr"/>
          <a:lstStyle/>
          <a:p>
            <a:pPr marL="109727" defTabSz="438911">
              <a:spcBef>
                <a:spcPts val="0"/>
              </a:spcBef>
              <a:defRPr sz="1152">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14"/>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13"/>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13"/>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14"/>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13"/>
          </p:nvPr>
        </p:nvSpPr>
        <p:spPr>
          <a:xfrm>
            <a:off x="502713" y="935814"/>
            <a:ext cx="11046002" cy="338701"/>
          </a:xfrm>
          <a:prstGeom prst="rect">
            <a:avLst/>
          </a:prstGeom>
        </p:spPr>
        <p:txBody>
          <a:bodyPr/>
          <a:lstStyle/>
          <a:p>
            <a:pPr marL="121157" defTabSz="484631">
              <a:spcBef>
                <a:spcPts val="0"/>
              </a:spcBef>
              <a:defRPr sz="1166">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13"/>
          </p:nvPr>
        </p:nvSpPr>
        <p:spPr>
          <a:xfrm>
            <a:off x="502710" y="966889"/>
            <a:ext cx="11046002" cy="307801"/>
          </a:xfrm>
          <a:prstGeom prst="rect">
            <a:avLst/>
          </a:prstGeom>
        </p:spPr>
        <p:txBody>
          <a:bodyPr/>
          <a:lstStyle/>
          <a:p>
            <a:pPr marL="96011" defTabSz="384047">
              <a:spcBef>
                <a:spcPts val="0"/>
              </a:spcBef>
              <a:defRPr sz="924">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13"/>
          </p:nvPr>
        </p:nvSpPr>
        <p:spPr>
          <a:xfrm>
            <a:off x="2009444" y="4740047"/>
            <a:ext cx="7695901" cy="285001"/>
          </a:xfrm>
          <a:prstGeom prst="rect">
            <a:avLst/>
          </a:prstGeom>
        </p:spPr>
        <p:txBody>
          <a:bodyPr/>
          <a:lstStyle/>
          <a:p>
            <a:pPr marL="116586" defTabSz="466344">
              <a:spcBef>
                <a:spcPts val="0"/>
              </a:spcBef>
              <a:defRPr sz="714">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14"/>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15"/>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p>
        </p:txBody>
      </p:sp>
      <p:sp>
        <p:nvSpPr>
          <p:cNvPr id="628" name="Google Shape;325;p48"/>
          <p:cNvSpPr txBox="1"/>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13"/>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13"/>
          </p:nvPr>
        </p:nvSpPr>
        <p:spPr>
          <a:xfrm>
            <a:off x="541080" y="1143000"/>
            <a:ext cx="101574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13"/>
          </p:nvPr>
        </p:nvSpPr>
        <p:spPr>
          <a:xfrm>
            <a:off x="384176" y="1143000"/>
            <a:ext cx="10314000" cy="351300"/>
          </a:xfrm>
          <a:prstGeom prst="rect">
            <a:avLst/>
          </a:prstGeom>
        </p:spPr>
        <p:txBody>
          <a:bodyPr lIns="22874" tIns="22874" rIns="22874" bIns="22874"/>
          <a:lstStyle/>
          <a:p>
            <a:pPr marL="203454" defTabSz="813816">
              <a:lnSpc>
                <a:spcPct val="80000"/>
              </a:lnSpc>
              <a:spcBef>
                <a:spcPts val="0"/>
              </a:spcBef>
              <a:defRPr baseline="29752" sz="2136">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baseline="29727" sz="2112">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13"/>
          </p:nvPr>
        </p:nvSpPr>
        <p:spPr>
          <a:xfrm>
            <a:off x="541080" y="2286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13"/>
          </p:nvPr>
        </p:nvSpPr>
        <p:spPr>
          <a:xfrm>
            <a:off x="541080" y="2400300"/>
            <a:ext cx="10154702" cy="342900"/>
          </a:xfrm>
          <a:prstGeom prst="rect">
            <a:avLst/>
          </a:prstGeom>
        </p:spPr>
        <p:txBody>
          <a:bodyPr lIns="22874" tIns="22874" rIns="22874" bIns="22874"/>
          <a:lstStyle/>
          <a:p>
            <a:pPr marL="201168" defTabSz="804672">
              <a:lnSpc>
                <a:spcPct val="80000"/>
              </a:lnSpc>
              <a:spcBef>
                <a:spcPts val="0"/>
              </a:spcBef>
              <a:defRPr baseline="29727" sz="2112">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13"/>
          </p:nvPr>
        </p:nvSpPr>
        <p:spPr>
          <a:xfrm>
            <a:off x="541080" y="2082800"/>
            <a:ext cx="10154702" cy="342900"/>
          </a:xfrm>
          <a:prstGeom prst="rect">
            <a:avLst/>
          </a:prstGeom>
        </p:spPr>
        <p:txBody>
          <a:bodyPr lIns="22874" tIns="22874" rIns="22874" bIns="22874"/>
          <a:lstStyle/>
          <a:p>
            <a:pPr marL="201168" defTabSz="804672">
              <a:lnSpc>
                <a:spcPct val="80000"/>
              </a:lnSpc>
              <a:spcBef>
                <a:spcPts val="0"/>
              </a:spcBef>
              <a:defRPr baseline="29727" sz="2112">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1" y="2095051"/>
            <a:ext cx="5858976"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baseline="29752" sz="2136">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13"/>
          </p:nvPr>
        </p:nvSpPr>
        <p:spPr>
          <a:xfrm>
            <a:off x="502713" y="968960"/>
            <a:ext cx="11046002" cy="308101"/>
          </a:xfrm>
          <a:prstGeom prst="rect">
            <a:avLst/>
          </a:prstGeom>
        </p:spPr>
        <p:txBody>
          <a:bodyPr lIns="45699" tIns="45699" rIns="45699" bIns="45699"/>
          <a:lstStyle/>
          <a:p>
            <a:pPr marL="150876" defTabSz="603504">
              <a:spcBef>
                <a:spcPts val="0"/>
              </a:spcBef>
              <a:defRPr baseline="28969" sz="1518">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13"/>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7"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7"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8" y="556027"/>
                <a:ext cx="5834936"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1"/>
              <a:ext cx="3206359" cy="1845499"/>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1" cy="2233045"/>
              <a:chOff x="0" y="0"/>
              <a:chExt cx="7203080" cy="2233044"/>
            </a:xfrm>
          </p:grpSpPr>
          <p:grpSp>
            <p:nvGrpSpPr>
              <p:cNvPr id="1130" name="Google Shape;625;p79"/>
              <p:cNvGrpSpPr/>
              <p:nvPr/>
            </p:nvGrpSpPr>
            <p:grpSpPr>
              <a:xfrm>
                <a:off x="0" y="0"/>
                <a:ext cx="5688877"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6"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3" y="6129287"/>
            <a:ext cx="8173455"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1" y="0"/>
                <a:ext cx="6597218"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0"/>
            <a:ext cx="6172722" cy="3086450"/>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9"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29"/>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9"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29"/>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1" y="1698255"/>
              <a:ext cx="6760763"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0" y="4742145"/>
            <a:ext cx="13352707" cy="3493752"/>
            <a:chOff x="0" y="0"/>
            <a:chExt cx="13352706" cy="3493750"/>
          </a:xfrm>
        </p:grpSpPr>
        <p:grpSp>
          <p:nvGrpSpPr>
            <p:cNvPr id="1502" name="Google Shape;936;p89"/>
            <p:cNvGrpSpPr/>
            <p:nvPr/>
          </p:nvGrpSpPr>
          <p:grpSpPr>
            <a:xfrm>
              <a:off x="-1" y="771083"/>
              <a:ext cx="3352209"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9"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9" y="5881973"/>
            <a:ext cx="11550478"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ln>
            <a:noFill/>
          </a:ln>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ln>
            <a:noFill/>
          </a:ln>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ln>
            <a:noFill/>
          </a:ln>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ln>
            <a:noFill/>
          </a:ln>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ln>
            <a:noFill/>
          </a:ln>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www.truenorthdreamin.com" TargetMode="External"/><Relationship Id="rId3" Type="http://schemas.openxmlformats.org/officeDocument/2006/relationships/hyperlink" Target="http://northeastdreamin.com"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hyperlink" Target="https://status.salesforce.com/products/all/maintenances" TargetMode="External"/><Relationship Id="rId3" Type="http://schemas.openxmlformats.org/officeDocument/2006/relationships/image" Target="../media/image2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hyperlink" Target="https://trailhead.salesforce.com/content/learn/trails/maintain-your-salesforce-certifications"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hyperlink" Target="https://pub.s7.exacttarget.com/ryqkengawga" TargetMode="External"/><Relationship Id="rId3" Type="http://schemas.openxmlformats.org/officeDocument/2006/relationships/image" Target="../media/image12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yracuseDevelopers.com/exam/" TargetMode="External"/><Relationship Id="rId3" Type="http://schemas.openxmlformats.org/officeDocument/2006/relationships/image" Target="../media/image12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trailhead.salesforce.com/en/content/learn/projects/build-an-einstein-bot" TargetMode="External"/><Relationship Id="rId3" Type="http://schemas.openxmlformats.org/officeDocument/2006/relationships/hyperlink" Target="https://youtu.be/rWm8nq0kuCE" TargetMode="External"/><Relationship Id="rId4" Type="http://schemas.openxmlformats.org/officeDocument/2006/relationships/hyperlink" Target="https://trailhead.salesforce.com/en/content/learn/projects/build-a-community-with-knowledge-and-chat"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April 24</a:t>
            </a:r>
          </a:p>
          <a:p>
            <a:pPr lvl="5" indent="457200">
              <a:lnSpc>
                <a:spcPct val="90000"/>
              </a:lnSpc>
              <a:defRPr sz="4400">
                <a:solidFill>
                  <a:srgbClr val="FFFFFF"/>
                </a:solidFill>
                <a:latin typeface="Salesforce Sans"/>
                <a:ea typeface="Salesforce Sans"/>
                <a:cs typeface="Salesforce Sans"/>
                <a:sym typeface="Salesforce Sans"/>
              </a:defRPr>
            </a:pPr>
            <a:r>
              <a:t>  2019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sp>
        <p:nvSpPr>
          <p:cNvPr id="2062" name="Google Shape;1472;p125"/>
          <p:cNvSpPr txBox="1"/>
          <p:nvPr>
            <p:ph type="body" idx="13"/>
          </p:nvPr>
        </p:nvSpPr>
        <p:spPr>
          <a:prstGeom prst="rect">
            <a:avLst/>
          </a:prstGeom>
        </p:spPr>
        <p:txBody>
          <a:bodyPr/>
          <a:lstStyle/>
          <a:p>
            <a:pPr marL="0" defTabSz="384047">
              <a:spcBef>
                <a:spcPts val="0"/>
              </a:spcBef>
              <a:defRPr sz="924">
                <a:solidFill>
                  <a:srgbClr val="59575C"/>
                </a:solidFill>
              </a:defRPr>
            </a:pPr>
          </a:p>
        </p:txBody>
      </p:sp>
    </p:spTree>
  </p:cSld>
  <p:clrMapOvr>
    <a:masterClrMapping/>
  </p:clrMapOvr>
  <mc:AlternateContent xmlns:mc="http://schemas.openxmlformats.org/markup-compatibility/2006">
    <mc:Choice xmlns:p14="http://schemas.microsoft.com/office/powerpoint/2010/main" Requires="p14">
      <p:transition spd="fast" advClick="1" p14:dur="75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Events</a:t>
            </a:r>
          </a:p>
        </p:txBody>
      </p:sp>
      <p:sp>
        <p:nvSpPr>
          <p:cNvPr id="2065" name="Google Shape;1471;p125"/>
          <p:cNvSpPr txBox="1"/>
          <p:nvPr>
            <p:ph type="body" sz="half" idx="1"/>
          </p:nvPr>
        </p:nvSpPr>
        <p:spPr>
          <a:xfrm>
            <a:off x="508025" y="1616290"/>
            <a:ext cx="5352929" cy="3779401"/>
          </a:xfrm>
          <a:prstGeom prst="rect">
            <a:avLst/>
          </a:prstGeom>
        </p:spPr>
        <p:txBody>
          <a:bodyPr/>
          <a:lstStyle/>
          <a:p>
            <a:pPr marL="0">
              <a:defRPr>
                <a:latin typeface="Salesforce Sans"/>
                <a:ea typeface="Salesforce Sans"/>
                <a:cs typeface="Salesforce Sans"/>
                <a:sym typeface="Salesforce Sans"/>
              </a:defRPr>
            </a:pPr>
            <a:r>
              <a:t>Phillyforce - May 6</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Philadelphia, PA (4 hour drive)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$76 online, $100 at door</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True North Dreamin - July 11-12</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Ottowa, Canada (3 hour drive)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Admission: $93 by Apr 30, then $113</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2" invalidUrl="" action="" tgtFrame="" tooltip="" history="1" highlightClick="0" endSnd="0"/>
              </a:rPr>
              <a:t>www.truenorthdreamin.com</a:t>
            </a:r>
          </a:p>
        </p:txBody>
      </p:sp>
      <p:sp>
        <p:nvSpPr>
          <p:cNvPr id="2066" name="Google Shape;1472;p125"/>
          <p:cNvSpPr txBox="1"/>
          <p:nvPr>
            <p:ph type="body" idx="13"/>
          </p:nvPr>
        </p:nvSpPr>
        <p:spPr>
          <a:prstGeom prst="rect">
            <a:avLst/>
          </a:prstGeom>
        </p:spPr>
        <p:txBody>
          <a:bodyPr/>
          <a:lstStyle/>
          <a:p>
            <a:pPr marL="0" defTabSz="384047">
              <a:spcBef>
                <a:spcPts val="0"/>
              </a:spcBef>
              <a:defRPr sz="924">
                <a:solidFill>
                  <a:srgbClr val="59575C"/>
                </a:solidFill>
              </a:defRPr>
            </a:pPr>
          </a:p>
        </p:txBody>
      </p:sp>
      <p:sp>
        <p:nvSpPr>
          <p:cNvPr id="2067" name="Google Shape;1471;p125"/>
          <p:cNvSpPr txBox="1"/>
          <p:nvPr/>
        </p:nvSpPr>
        <p:spPr>
          <a:xfrm>
            <a:off x="5837393" y="1616290"/>
            <a:ext cx="5352929" cy="37794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spcBef>
                <a:spcPts val="1100"/>
              </a:spcBef>
              <a:defRPr sz="2000">
                <a:solidFill>
                  <a:srgbClr val="59575C"/>
                </a:solidFill>
                <a:latin typeface="Salesforce Sans"/>
                <a:ea typeface="Salesforce Sans"/>
                <a:cs typeface="Salesforce Sans"/>
                <a:sym typeface="Salesforce Sans"/>
              </a:defRPr>
            </a:pPr>
            <a:r>
              <a:t>Northeast Dreamin - Sep 16-17</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Manchester, NH (5.5 hour drive)</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Admission: $99</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3" invalidUrl="" action="" tgtFrame="" tooltip="" history="1" highlightClick="0" endSnd="0"/>
              </a:rPr>
              <a:t>northeastdreamin.com</a:t>
            </a:r>
          </a:p>
          <a:p>
            <a:pPr>
              <a:spcBef>
                <a:spcPts val="600"/>
              </a:spcBef>
              <a:defRPr sz="1800">
                <a:solidFill>
                  <a:srgbClr val="8D837B"/>
                </a:solidFill>
                <a:latin typeface="Salesforce Sans"/>
                <a:ea typeface="Salesforce Sans"/>
                <a:cs typeface="Salesforce Sans"/>
                <a:sym typeface="Salesforce Sans"/>
              </a:defRPr>
            </a:pPr>
          </a:p>
          <a:p>
            <a:pPr>
              <a:spcBef>
                <a:spcPts val="1100"/>
              </a:spcBef>
              <a:defRPr sz="2000">
                <a:solidFill>
                  <a:srgbClr val="59575C"/>
                </a:solidFill>
                <a:latin typeface="Salesforce Sans"/>
                <a:ea typeface="Salesforce Sans"/>
                <a:cs typeface="Salesforce Sans"/>
                <a:sym typeface="Salesforce Sans"/>
              </a:defRPr>
            </a:pPr>
            <a:r>
              <a:t>Dreamforce - Nov 19-22</a:t>
            </a:r>
          </a:p>
          <a:p>
            <a:pPr lvl="1" marL="182563"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San Francisco (42 hour drive)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9" name="Google Shape;1484;p127"/>
          <p:cNvSpPr txBox="1"/>
          <p:nvPr>
            <p:ph type="body" sz="half" idx="1"/>
          </p:nvPr>
        </p:nvSpPr>
        <p:spPr>
          <a:xfrm>
            <a:off x="506081" y="1616289"/>
            <a:ext cx="11046002" cy="2289601"/>
          </a:xfrm>
          <a:prstGeom prst="rect">
            <a:avLst/>
          </a:prstGeom>
        </p:spPr>
        <p:txBody>
          <a:bodyPr/>
          <a:lstStyle/>
          <a:p>
            <a:pPr indent="-228600"/>
            <a:r>
              <a:t>Summer 19</a:t>
            </a:r>
          </a:p>
          <a:p>
            <a:pPr lvl="1" marL="182562" indent="-182562">
              <a:spcBef>
                <a:spcPts val="500"/>
              </a:spcBef>
              <a:buClr>
                <a:srgbClr val="8D837B"/>
              </a:buClr>
              <a:buSzPts val="1800"/>
              <a:buFont typeface="Arial"/>
              <a:defRPr sz="1800">
                <a:solidFill>
                  <a:srgbClr val="8D837B"/>
                </a:solidFill>
              </a:defRPr>
            </a:pPr>
            <a:r>
              <a:t>Sandbox previews start May 3 and 4</a:t>
            </a:r>
          </a:p>
          <a:p>
            <a:pPr lvl="1" marL="182562" indent="-182562">
              <a:spcBef>
                <a:spcPts val="500"/>
              </a:spcBef>
              <a:buClr>
                <a:srgbClr val="8D837B"/>
              </a:buClr>
              <a:buSzPts val="1800"/>
              <a:buFont typeface="Arial"/>
              <a:defRPr sz="1800">
                <a:solidFill>
                  <a:srgbClr val="8D837B"/>
                </a:solidFill>
              </a:defRPr>
            </a:pPr>
            <a:r>
              <a:t>Production upgrades May 18, June 8 and June 15</a:t>
            </a:r>
          </a:p>
          <a:p>
            <a:pPr lvl="1" marL="182562" indent="-182562">
              <a:spcBef>
                <a:spcPts val="500"/>
              </a:spcBef>
              <a:buClr>
                <a:srgbClr val="8D837B"/>
              </a:buClr>
              <a:buSzPts val="1800"/>
              <a:buFont typeface="Arial"/>
              <a:defRPr sz="1800">
                <a:solidFill>
                  <a:srgbClr val="8D837B"/>
                </a:solidFill>
              </a:defRPr>
            </a:pPr>
            <a:r>
              <a:t>Verify your instance dates at </a:t>
            </a:r>
            <a:r>
              <a:rPr u="sng">
                <a:solidFill>
                  <a:srgbClr val="001871"/>
                </a:solidFill>
                <a:uFill>
                  <a:solidFill>
                    <a:srgbClr val="001871"/>
                  </a:solidFill>
                </a:uFill>
                <a:hlinkClick r:id="rId2" invalidUrl="" action="" tgtFrame="" tooltip="" history="1" highlightClick="0" endSnd="0"/>
              </a:rPr>
              <a:t>https://status.salesforce.com/products/all/maintenances</a:t>
            </a:r>
          </a:p>
          <a:p>
            <a:pPr indent="-228600"/>
            <a:r>
              <a:t>Trailblazer Community Impact Survey</a:t>
            </a:r>
          </a:p>
          <a:p>
            <a:pPr lvl="1" marL="182562" indent="-182562">
              <a:spcBef>
                <a:spcPts val="500"/>
              </a:spcBef>
              <a:buClr>
                <a:srgbClr val="8D837B"/>
              </a:buClr>
              <a:buSzPts val="1800"/>
              <a:buFont typeface="Arial"/>
              <a:defRPr sz="1800">
                <a:solidFill>
                  <a:srgbClr val="8D837B"/>
                </a:solidFill>
              </a:defRPr>
            </a:pPr>
            <a:r>
              <a:t>https://sfdc.co/TCsurvey</a:t>
            </a:r>
          </a:p>
        </p:txBody>
      </p:sp>
      <p:sp>
        <p:nvSpPr>
          <p:cNvPr id="2070" name="Google Shape;1485;p127"/>
          <p:cNvSpPr txBox="1"/>
          <p:nvPr>
            <p:ph type="body" idx="13"/>
          </p:nvPr>
        </p:nvSpPr>
        <p:spPr>
          <a:prstGeom prst="rect">
            <a:avLst/>
          </a:prstGeom>
        </p:spPr>
        <p:txBody>
          <a:bodyPr/>
          <a:lstStyle/>
          <a:p>
            <a:pPr marL="0" defTabSz="384047">
              <a:spcBef>
                <a:spcPts val="0"/>
              </a:spcBef>
              <a:defRPr sz="924">
                <a:solidFill>
                  <a:srgbClr val="59575C"/>
                </a:solidFill>
              </a:defRPr>
            </a:pPr>
          </a:p>
        </p:txBody>
      </p:sp>
      <p:sp>
        <p:nvSpPr>
          <p:cNvPr id="2071" name="Google Shape;1486;p127"/>
          <p:cNvSpPr txBox="1"/>
          <p:nvPr>
            <p:ph type="title"/>
          </p:nvPr>
        </p:nvSpPr>
        <p:spPr>
          <a:xfrm>
            <a:off x="495299" y="139702"/>
            <a:ext cx="11046002" cy="990002"/>
          </a:xfrm>
          <a:prstGeom prst="rect">
            <a:avLst/>
          </a:prstGeom>
        </p:spPr>
        <p:txBody>
          <a:bodyPr/>
          <a:lstStyle/>
          <a:p>
            <a:pPr/>
            <a:r>
              <a:t>News</a:t>
            </a:r>
          </a:p>
        </p:txBody>
      </p:sp>
      <p:pic>
        <p:nvPicPr>
          <p:cNvPr id="2072" name="Google Shape;1510;p129" descr="Google Shape;1510;p129"/>
          <p:cNvPicPr>
            <a:picLocks noChangeAspect="1"/>
          </p:cNvPicPr>
          <p:nvPr/>
        </p:nvPicPr>
        <p:blipFill>
          <a:blip r:embed="rId3">
            <a:extLst/>
          </a:blip>
          <a:stretch>
            <a:fillRect/>
          </a:stretch>
        </p:blipFill>
        <p:spPr>
          <a:xfrm>
            <a:off x="7427572" y="5137124"/>
            <a:ext cx="3091220" cy="14489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Google Shape;1484;p127"/>
          <p:cNvSpPr txBox="1"/>
          <p:nvPr>
            <p:ph type="body" sz="half" idx="1"/>
          </p:nvPr>
        </p:nvSpPr>
        <p:spPr>
          <a:xfrm>
            <a:off x="506081" y="1616289"/>
            <a:ext cx="11046002" cy="2289601"/>
          </a:xfrm>
          <a:prstGeom prst="rect">
            <a:avLst/>
          </a:prstGeom>
        </p:spPr>
        <p:txBody>
          <a:bodyPr/>
          <a:lstStyle/>
          <a:p>
            <a:pPr indent="-228600"/>
            <a:r>
              <a:t>Spring 19 Maintenance Modules</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invalidUrl="" action="" tgtFrame="" tooltip="" history="1" highlightClick="0" endSnd="0"/>
              </a:rPr>
              <a:t>https://trailhead.salesforce.com/content/learn/trails/maintain-your-salesforce-certifications</a:t>
            </a:r>
          </a:p>
          <a:p>
            <a:pPr lvl="1" marL="182562" indent="-182562">
              <a:spcBef>
                <a:spcPts val="500"/>
              </a:spcBef>
              <a:buClr>
                <a:srgbClr val="8D837B"/>
              </a:buClr>
              <a:buSzPts val="1800"/>
              <a:buFont typeface="Arial"/>
              <a:defRPr sz="1800">
                <a:solidFill>
                  <a:srgbClr val="8D837B"/>
                </a:solidFill>
              </a:defRPr>
            </a:pPr>
            <a:r>
              <a:t>Free on Trailhead - No more $100 renewals</a:t>
            </a:r>
          </a:p>
          <a:p>
            <a:pPr lvl="1" marL="182562" indent="-182562">
              <a:spcBef>
                <a:spcPts val="500"/>
              </a:spcBef>
              <a:buClr>
                <a:srgbClr val="8D837B"/>
              </a:buClr>
              <a:buSzPts val="1800"/>
              <a:buFont typeface="Arial"/>
              <a:defRPr sz="1800">
                <a:solidFill>
                  <a:srgbClr val="8D837B"/>
                </a:solidFill>
              </a:defRPr>
            </a:pPr>
            <a:r>
              <a:t>Now includes Marketing Cloud, Designer (Architect), Pardot, CPQ, B2C Commerce certifications</a:t>
            </a:r>
          </a:p>
          <a:p>
            <a:pPr indent="-228600"/>
            <a:r>
              <a:t>Beta Certification Exam</a:t>
            </a:r>
          </a:p>
          <a:p>
            <a:pPr lvl="1" marL="182562" indent="-182562">
              <a:spcBef>
                <a:spcPts val="500"/>
              </a:spcBef>
              <a:buClr>
                <a:srgbClr val="8D837B"/>
              </a:buClr>
              <a:buSzPts val="1800"/>
              <a:buFont typeface="Arial"/>
              <a:defRPr sz="1800">
                <a:solidFill>
                  <a:srgbClr val="8D837B"/>
                </a:solidFill>
              </a:defRPr>
            </a:pPr>
            <a:r>
              <a:t>Salesforce Certified Heroku Architecture Designer exam</a:t>
            </a:r>
          </a:p>
        </p:txBody>
      </p:sp>
      <p:sp>
        <p:nvSpPr>
          <p:cNvPr id="2075" name="Google Shape;1485;p127"/>
          <p:cNvSpPr txBox="1"/>
          <p:nvPr>
            <p:ph type="body" idx="13"/>
          </p:nvPr>
        </p:nvSpPr>
        <p:spPr>
          <a:prstGeom prst="rect">
            <a:avLst/>
          </a:prstGeom>
        </p:spPr>
        <p:txBody>
          <a:bodyPr/>
          <a:lstStyle/>
          <a:p>
            <a:pPr marL="0" defTabSz="384047">
              <a:spcBef>
                <a:spcPts val="0"/>
              </a:spcBef>
              <a:defRPr sz="924">
                <a:solidFill>
                  <a:srgbClr val="59575C"/>
                </a:solidFill>
              </a:defRPr>
            </a:pPr>
          </a:p>
        </p:txBody>
      </p:sp>
      <p:sp>
        <p:nvSpPr>
          <p:cNvPr id="2076" name="Google Shape;1486;p127"/>
          <p:cNvSpPr txBox="1"/>
          <p:nvPr>
            <p:ph type="title"/>
          </p:nvPr>
        </p:nvSpPr>
        <p:spPr>
          <a:xfrm>
            <a:off x="495299" y="139702"/>
            <a:ext cx="11046002" cy="990002"/>
          </a:xfrm>
          <a:prstGeom prst="rect">
            <a:avLst/>
          </a:prstGeom>
        </p:spPr>
        <p:txBody>
          <a:bodyPr/>
          <a:lstStyle/>
          <a:p>
            <a:pPr/>
            <a:r>
              <a:t>Certifications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Google Shape;1484;p127"/>
          <p:cNvSpPr txBox="1"/>
          <p:nvPr>
            <p:ph type="body" sz="half" idx="1"/>
          </p:nvPr>
        </p:nvSpPr>
        <p:spPr>
          <a:xfrm>
            <a:off x="506081" y="1616289"/>
            <a:ext cx="11046002" cy="2289601"/>
          </a:xfrm>
          <a:prstGeom prst="rect">
            <a:avLst/>
          </a:prstGeom>
        </p:spPr>
        <p:txBody>
          <a:bodyPr/>
          <a:lstStyle/>
          <a:p>
            <a:pPr marL="208026" indent="-208026" defTabSz="832104">
              <a:spcBef>
                <a:spcPts val="1000"/>
              </a:spcBef>
              <a:defRPr sz="1820"/>
            </a:pPr>
            <a:r>
              <a:t>Certification Days Webinar</a:t>
            </a:r>
          </a:p>
          <a:p>
            <a:pPr lvl="1" marL="166131" indent="-166131" defTabSz="832104">
              <a:spcBef>
                <a:spcPts val="400"/>
              </a:spcBef>
              <a:buClr>
                <a:srgbClr val="8D837B"/>
              </a:buClr>
              <a:buSzPts val="1600"/>
              <a:buFont typeface="Arial"/>
              <a:defRPr sz="1638">
                <a:solidFill>
                  <a:srgbClr val="8D837B"/>
                </a:solidFill>
              </a:defRPr>
            </a:pPr>
            <a:r>
              <a:rPr u="sng">
                <a:solidFill>
                  <a:srgbClr val="001871"/>
                </a:solidFill>
                <a:uFill>
                  <a:solidFill>
                    <a:srgbClr val="001871"/>
                  </a:solidFill>
                </a:uFill>
                <a:hlinkClick r:id="rId2" invalidUrl="" action="" tgtFrame="" tooltip="" history="1" highlightClick="0" endSnd="0"/>
              </a:rPr>
              <a:t>https://pub.s7.exacttarget.com/ryqkengawga</a:t>
            </a:r>
          </a:p>
          <a:p>
            <a:pPr lvl="1" marL="166131" indent="-166131" defTabSz="832104">
              <a:spcBef>
                <a:spcPts val="400"/>
              </a:spcBef>
              <a:buClr>
                <a:srgbClr val="8D837B"/>
              </a:buClr>
              <a:buSzPts val="1600"/>
              <a:buFont typeface="Arial"/>
              <a:defRPr sz="1638">
                <a:solidFill>
                  <a:srgbClr val="8D837B"/>
                </a:solidFill>
              </a:defRPr>
            </a:pPr>
            <a:r>
              <a:t>Free, 6 hour virtual courses</a:t>
            </a:r>
          </a:p>
          <a:p>
            <a:pPr lvl="1" marL="166131" indent="-166131" defTabSz="832104">
              <a:spcBef>
                <a:spcPts val="400"/>
              </a:spcBef>
              <a:buClr>
                <a:srgbClr val="8D837B"/>
              </a:buClr>
              <a:buSzPts val="1600"/>
              <a:buFont typeface="Arial"/>
              <a:defRPr sz="1638">
                <a:solidFill>
                  <a:srgbClr val="8D837B"/>
                </a:solidFill>
              </a:defRPr>
            </a:pPr>
            <a:r>
              <a:t>Receive three $70 discount code off any $200 exam</a:t>
            </a:r>
          </a:p>
          <a:p>
            <a:pPr lvl="1" marL="166131" indent="-166131" defTabSz="832104">
              <a:spcBef>
                <a:spcPts val="400"/>
              </a:spcBef>
              <a:buClr>
                <a:srgbClr val="8D837B"/>
              </a:buClr>
              <a:buSzPts val="1600"/>
              <a:buFont typeface="Arial"/>
              <a:defRPr sz="1638">
                <a:solidFill>
                  <a:srgbClr val="8D837B"/>
                </a:solidFill>
              </a:defRPr>
            </a:pPr>
            <a:r>
              <a:t>Must schedule an exam by June 30, can take it later</a:t>
            </a:r>
          </a:p>
          <a:p>
            <a:pPr lvl="1" marL="166131" indent="-166131" defTabSz="832104">
              <a:spcBef>
                <a:spcPts val="400"/>
              </a:spcBef>
              <a:buClr>
                <a:srgbClr val="8D837B"/>
              </a:buClr>
              <a:buSzPts val="1600"/>
              <a:buFont typeface="Arial"/>
              <a:defRPr sz="1638">
                <a:solidFill>
                  <a:srgbClr val="8D837B"/>
                </a:solidFill>
              </a:defRPr>
            </a:pPr>
            <a:r>
              <a:t>April 25 - Service Cloud Consultant, Dev 1</a:t>
            </a:r>
          </a:p>
          <a:p>
            <a:pPr lvl="1" marL="166131" indent="-166131" defTabSz="832104">
              <a:spcBef>
                <a:spcPts val="400"/>
              </a:spcBef>
              <a:buClr>
                <a:srgbClr val="8D837B"/>
              </a:buClr>
              <a:buSzPts val="1600"/>
              <a:buFont typeface="Arial"/>
              <a:defRPr sz="1638">
                <a:solidFill>
                  <a:srgbClr val="8D837B"/>
                </a:solidFill>
              </a:defRPr>
            </a:pPr>
            <a:r>
              <a:t>April 26 - Administrator, Marketing Cloud Consultant, Platform App Builder</a:t>
            </a:r>
          </a:p>
        </p:txBody>
      </p:sp>
      <p:sp>
        <p:nvSpPr>
          <p:cNvPr id="2079" name="Google Shape;1485;p127"/>
          <p:cNvSpPr txBox="1"/>
          <p:nvPr>
            <p:ph type="body" idx="13"/>
          </p:nvPr>
        </p:nvSpPr>
        <p:spPr>
          <a:prstGeom prst="rect">
            <a:avLst/>
          </a:prstGeom>
        </p:spPr>
        <p:txBody>
          <a:bodyPr/>
          <a:lstStyle/>
          <a:p>
            <a:pPr marL="0" defTabSz="384047">
              <a:spcBef>
                <a:spcPts val="0"/>
              </a:spcBef>
              <a:defRPr sz="924">
                <a:solidFill>
                  <a:srgbClr val="59575C"/>
                </a:solidFill>
              </a:defRPr>
            </a:pPr>
          </a:p>
        </p:txBody>
      </p:sp>
      <p:sp>
        <p:nvSpPr>
          <p:cNvPr id="2080" name="Google Shape;1486;p127"/>
          <p:cNvSpPr txBox="1"/>
          <p:nvPr>
            <p:ph type="title"/>
          </p:nvPr>
        </p:nvSpPr>
        <p:spPr>
          <a:xfrm>
            <a:off x="495299" y="139702"/>
            <a:ext cx="11046002" cy="990002"/>
          </a:xfrm>
          <a:prstGeom prst="rect">
            <a:avLst/>
          </a:prstGeom>
        </p:spPr>
        <p:txBody>
          <a:bodyPr/>
          <a:lstStyle/>
          <a:p>
            <a:pPr/>
            <a:r>
              <a:t>Certifications</a:t>
            </a:r>
          </a:p>
        </p:txBody>
      </p:sp>
      <p:pic>
        <p:nvPicPr>
          <p:cNvPr id="2081" name="Google Shape;1506;p129" descr="Google Shape;1506;p129"/>
          <p:cNvPicPr>
            <a:picLocks noChangeAspect="1"/>
          </p:cNvPicPr>
          <p:nvPr/>
        </p:nvPicPr>
        <p:blipFill>
          <a:blip r:embed="rId3">
            <a:extLst/>
          </a:blip>
          <a:stretch>
            <a:fillRect/>
          </a:stretch>
        </p:blipFill>
        <p:spPr>
          <a:xfrm>
            <a:off x="8390109" y="2063119"/>
            <a:ext cx="2442184" cy="47215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3" name="Google Shape;1470;p125"/>
          <p:cNvSpPr txBox="1"/>
          <p:nvPr>
            <p:ph type="title"/>
          </p:nvPr>
        </p:nvSpPr>
        <p:spPr>
          <a:xfrm>
            <a:off x="495299" y="144862"/>
            <a:ext cx="11046002" cy="990002"/>
          </a:xfrm>
          <a:prstGeom prst="rect">
            <a:avLst/>
          </a:prstGeom>
        </p:spPr>
        <p:txBody>
          <a:bodyPr/>
          <a:lstStyle/>
          <a:p>
            <a:pPr/>
            <a:r>
              <a:t>Certifications</a:t>
            </a:r>
          </a:p>
        </p:txBody>
      </p:sp>
      <p:sp>
        <p:nvSpPr>
          <p:cNvPr id="2084" name="Google Shape;1471;p125"/>
          <p:cNvSpPr txBox="1"/>
          <p:nvPr>
            <p:ph type="body" sz="quarter" idx="1"/>
          </p:nvPr>
        </p:nvSpPr>
        <p:spPr>
          <a:xfrm>
            <a:off x="508025" y="1616290"/>
            <a:ext cx="4313910" cy="3779401"/>
          </a:xfrm>
          <a:prstGeom prst="rect">
            <a:avLst/>
          </a:prstGeom>
        </p:spPr>
        <p:txBody>
          <a:bodyPr/>
          <a:lstStyle/>
          <a:p>
            <a:pPr marL="0">
              <a:defRPr>
                <a:latin typeface="Salesforce Sans"/>
                <a:ea typeface="Salesforce Sans"/>
                <a:cs typeface="Salesforce Sans"/>
                <a:sym typeface="Salesforce Sans"/>
              </a:defRPr>
            </a:pPr>
            <a:r>
              <a:t>Salesforce Exam Calculators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rPr u="sng">
                <a:solidFill>
                  <a:srgbClr val="001871"/>
                </a:solidFill>
                <a:uFill>
                  <a:solidFill>
                    <a:srgbClr val="001871"/>
                  </a:solidFill>
                </a:uFill>
                <a:hlinkClick r:id="rId2" invalidUrl="" action="" tgtFrame="" tooltip="" history="1" highlightClick="0" endSnd="0"/>
              </a:rPr>
              <a:t>SyracuseDevelopers.com/exam/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Shows your overall score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All currently available exams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Includes the new Einstein Analytics &amp; Discovery Consultant and Nonprofit Cloud Consultant exams</a:t>
            </a:r>
          </a:p>
        </p:txBody>
      </p:sp>
      <p:sp>
        <p:nvSpPr>
          <p:cNvPr id="2085" name="Google Shape;1472;p125"/>
          <p:cNvSpPr txBox="1"/>
          <p:nvPr>
            <p:ph type="body" idx="13"/>
          </p:nvPr>
        </p:nvSpPr>
        <p:spPr>
          <a:prstGeom prst="rect">
            <a:avLst/>
          </a:prstGeom>
        </p:spPr>
        <p:txBody>
          <a:bodyPr/>
          <a:lstStyle/>
          <a:p>
            <a:pPr marL="0" defTabSz="384047">
              <a:spcBef>
                <a:spcPts val="0"/>
              </a:spcBef>
              <a:defRPr sz="924">
                <a:solidFill>
                  <a:srgbClr val="59575C"/>
                </a:solidFill>
              </a:defRPr>
            </a:pPr>
          </a:p>
        </p:txBody>
      </p:sp>
      <p:pic>
        <p:nvPicPr>
          <p:cNvPr id="2086" name="Image" descr="Image"/>
          <p:cNvPicPr>
            <a:picLocks noChangeAspect="1"/>
          </p:cNvPicPr>
          <p:nvPr/>
        </p:nvPicPr>
        <p:blipFill>
          <a:blip r:embed="rId3">
            <a:extLst/>
          </a:blip>
          <a:stretch>
            <a:fillRect/>
          </a:stretch>
        </p:blipFill>
        <p:spPr>
          <a:xfrm>
            <a:off x="5080000" y="1473200"/>
            <a:ext cx="6515100" cy="3911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8" name="Google Shape;1470;p125"/>
          <p:cNvSpPr txBox="1"/>
          <p:nvPr>
            <p:ph type="title"/>
          </p:nvPr>
        </p:nvSpPr>
        <p:spPr>
          <a:xfrm>
            <a:off x="495299" y="144862"/>
            <a:ext cx="11046002" cy="990002"/>
          </a:xfrm>
          <a:prstGeom prst="rect">
            <a:avLst/>
          </a:prstGeom>
        </p:spPr>
        <p:txBody>
          <a:bodyPr/>
          <a:lstStyle/>
          <a:p>
            <a:pPr/>
            <a:r>
              <a:t>Einstein Chat Bots</a:t>
            </a:r>
          </a:p>
        </p:txBody>
      </p:sp>
      <p:sp>
        <p:nvSpPr>
          <p:cNvPr id="2089" name="Google Shape;1471;p125"/>
          <p:cNvSpPr txBox="1"/>
          <p:nvPr>
            <p:ph type="body" idx="1"/>
          </p:nvPr>
        </p:nvSpPr>
        <p:spPr>
          <a:xfrm>
            <a:off x="508025" y="1616290"/>
            <a:ext cx="11046002" cy="3779401"/>
          </a:xfrm>
          <a:prstGeom prst="rect">
            <a:avLst/>
          </a:prstGeom>
        </p:spPr>
        <p:txBody>
          <a:bodyPr/>
          <a:lstStyle/>
          <a:p>
            <a:pPr marL="0"/>
            <a:r>
              <a:t>Setup with ‘Build an Einstein Bot’ project on Trailhead</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invalidUrl="" action="" tgtFrame="" tooltip="" history="1" highlightClick="0" endSnd="0"/>
              </a:rPr>
              <a:t>https://trailhead.salesforce.com/en/content/learn/projects/build-an-einstein-bot</a:t>
            </a:r>
          </a:p>
          <a:p>
            <a:pPr lvl="1" marL="182562" indent="-182562">
              <a:spcBef>
                <a:spcPts val="500"/>
              </a:spcBef>
              <a:buClr>
                <a:srgbClr val="8D837B"/>
              </a:buClr>
              <a:buSzPts val="1800"/>
              <a:buFont typeface="Arial"/>
              <a:defRPr sz="1800">
                <a:solidFill>
                  <a:srgbClr val="8D837B"/>
                </a:solidFill>
              </a:defRPr>
            </a:pPr>
            <a:r>
              <a:t>If Intents don't work for you; check your email.  You'll get a message about linking your self signed certificate with Einstein Platform Services.  Click the 'Production Users' button, then login with your trailhead playground.  That's not what you use to login to trailhead - it's the username &amp; password for the specific playground that houses your bot.</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invalidUrl="" action="" tgtFrame="" tooltip="" history="1" highlightClick="0" endSnd="0"/>
              </a:rPr>
              <a:t>https://youtu.be/rWm8nq0kuCE</a:t>
            </a:r>
          </a:p>
          <a:p>
            <a:pPr lvl="1" marL="182562" indent="-182562">
              <a:spcBef>
                <a:spcPts val="500"/>
              </a:spcBef>
              <a:buClr>
                <a:srgbClr val="8D837B"/>
              </a:buClr>
              <a:buSzPts val="1800"/>
              <a:buFont typeface="Arial"/>
              <a:defRPr sz="1800">
                <a:solidFill>
                  <a:srgbClr val="8D837B"/>
                </a:solidFill>
              </a:defRPr>
            </a:pPr>
          </a:p>
          <a:p>
            <a:pPr marL="0"/>
            <a:r>
              <a:t>Build a Community with Knowledge and Chat</a:t>
            </a:r>
          </a:p>
          <a:p>
            <a:pPr lvl="1" marL="182562"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4" invalidUrl="" action="" tgtFrame="" tooltip="" history="1" highlightClick="0" endSnd="0"/>
              </a:rPr>
              <a:t>https://trailhead.salesforce.com/en/content/learn/projects/build-a-community-with-knowledge-and-chat</a:t>
            </a:r>
          </a:p>
        </p:txBody>
      </p:sp>
      <p:sp>
        <p:nvSpPr>
          <p:cNvPr id="2090" name="Google Shape;1472;p125"/>
          <p:cNvSpPr txBox="1"/>
          <p:nvPr>
            <p:ph type="body" idx="13"/>
          </p:nvPr>
        </p:nvSpPr>
        <p:spPr>
          <a:prstGeom prst="rect">
            <a:avLst/>
          </a:prstGeom>
        </p:spPr>
        <p:txBody>
          <a:bodyPr/>
          <a:lstStyle/>
          <a:p>
            <a:pPr marL="0" defTabSz="384047">
              <a:spcBef>
                <a:spcPts val="0"/>
              </a:spcBef>
              <a:defRPr sz="924">
                <a:solidFill>
                  <a:srgbClr val="59575C"/>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2"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093" name="Google Shape;1484;p127"/>
          <p:cNvSpPr txBox="1"/>
          <p:nvPr>
            <p:ph type="body" sz="half" idx="1"/>
          </p:nvPr>
        </p:nvSpPr>
        <p:spPr>
          <a:xfrm>
            <a:off x="506081" y="1616289"/>
            <a:ext cx="11046002" cy="2289601"/>
          </a:xfrm>
          <a:prstGeom prst="rect">
            <a:avLst/>
          </a:prstGeom>
        </p:spPr>
        <p:txBody>
          <a:bodyPr/>
          <a:lstStyle/>
          <a:p>
            <a:pPr marL="0" defTabSz="868680">
              <a:spcBef>
                <a:spcPts val="1000"/>
              </a:spcBef>
              <a:defRPr sz="3040">
                <a:latin typeface="Salesforce Sans"/>
                <a:ea typeface="Salesforce Sans"/>
                <a:cs typeface="Salesforce Sans"/>
                <a:sym typeface="Salesforce Sans"/>
              </a:defRPr>
            </a:pPr>
            <a:r>
              <a:t>Now: Shaughnessy’s Pub</a:t>
            </a:r>
          </a:p>
          <a:p>
            <a:pPr marL="0" defTabSz="868680">
              <a:spcBef>
                <a:spcPts val="1000"/>
              </a:spcBef>
              <a:defRPr sz="3040">
                <a:latin typeface="Salesforce Sans"/>
                <a:ea typeface="Salesforce Sans"/>
                <a:cs typeface="Salesforce Sans"/>
                <a:sym typeface="Salesforce Sans"/>
              </a:defRPr>
            </a:pPr>
            <a:r>
              <a:t>Next: Thurs, May 30, 4:00-5:30p, Tech Garden</a:t>
            </a:r>
          </a:p>
          <a:p>
            <a:pPr lvl="3" marL="52030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Topic: Summer 19 Release Highlights</a:t>
            </a:r>
          </a:p>
          <a:p>
            <a:pPr lvl="3" marL="52030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Registration opens Monday</a:t>
            </a:r>
          </a:p>
          <a:p>
            <a:pPr lvl="3" marL="52030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Suggestions/Speakers welcome for June and beyond</a:t>
            </a:r>
          </a:p>
        </p:txBody>
      </p:sp>
      <p:sp>
        <p:nvSpPr>
          <p:cNvPr id="2094" name="Google Shape;1485;p127"/>
          <p:cNvSpPr txBox="1"/>
          <p:nvPr>
            <p:ph type="body" idx="13"/>
          </p:nvPr>
        </p:nvSpPr>
        <p:spPr>
          <a:prstGeom prst="rect">
            <a:avLst/>
          </a:prstGeom>
        </p:spPr>
        <p:txBody>
          <a:bodyPr/>
          <a:lstStyle/>
          <a:p>
            <a:pPr marL="0" defTabSz="384047">
              <a:spcBef>
                <a:spcPts val="0"/>
              </a:spcBef>
              <a:defRPr sz="924">
                <a:solidFill>
                  <a:srgbClr val="59575C"/>
                </a:solidFill>
              </a:defRPr>
            </a:pPr>
          </a:p>
        </p:txBody>
      </p:sp>
      <p:sp>
        <p:nvSpPr>
          <p:cNvPr id="2095"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096"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097"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