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40.xml" ContentType="application/vnd.openxmlformats-officedocument.presentationml.notes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39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notesSlides/notesSlide30.xml" ContentType="application/vnd.openxmlformats-officedocument.presentationml.notesSlide+xml"/>
  <Default Extension="fntdata" ContentType="application/x-fontdata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7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notesSlides/notesSlide4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notesSlides/notesSlide42.xml" ContentType="application/vnd.openxmlformats-officedocument.presentationml.notes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notesSlides/notesSlide41.xml" ContentType="application/vnd.openxmlformats-officedocument.presentationml.notesSlid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notesSlides/notesSlide24.xml" ContentType="application/vnd.openxmlformats-officedocument.presentationml.notesSlide+xml"/>
  <Override PartName="/ppt/slides/slide3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56" r:id="rId1"/>
  </p:sldMasterIdLst>
  <p:notesMasterIdLst>
    <p:notesMasterId r:id="rId46"/>
  </p:notesMasterIdLst>
  <p:sldIdLst>
    <p:sldId id="257" r:id="rId2"/>
    <p:sldId id="267" r:id="rId3"/>
    <p:sldId id="286" r:id="rId4"/>
    <p:sldId id="282" r:id="rId5"/>
    <p:sldId id="283" r:id="rId6"/>
    <p:sldId id="285" r:id="rId7"/>
    <p:sldId id="287" r:id="rId8"/>
    <p:sldId id="300" r:id="rId9"/>
    <p:sldId id="308" r:id="rId10"/>
    <p:sldId id="339" r:id="rId11"/>
    <p:sldId id="309" r:id="rId12"/>
    <p:sldId id="310" r:id="rId13"/>
    <p:sldId id="289" r:id="rId14"/>
    <p:sldId id="291" r:id="rId15"/>
    <p:sldId id="292" r:id="rId16"/>
    <p:sldId id="293" r:id="rId17"/>
    <p:sldId id="268" r:id="rId18"/>
    <p:sldId id="295" r:id="rId19"/>
    <p:sldId id="298" r:id="rId20"/>
    <p:sldId id="299" r:id="rId21"/>
    <p:sldId id="301" r:id="rId22"/>
    <p:sldId id="302" r:id="rId23"/>
    <p:sldId id="303" r:id="rId24"/>
    <p:sldId id="304" r:id="rId25"/>
    <p:sldId id="305" r:id="rId26"/>
    <p:sldId id="306" r:id="rId27"/>
    <p:sldId id="311" r:id="rId28"/>
    <p:sldId id="294" r:id="rId29"/>
    <p:sldId id="270" r:id="rId30"/>
    <p:sldId id="319" r:id="rId31"/>
    <p:sldId id="320" r:id="rId32"/>
    <p:sldId id="321" r:id="rId33"/>
    <p:sldId id="328" r:id="rId34"/>
    <p:sldId id="335" r:id="rId35"/>
    <p:sldId id="334" r:id="rId36"/>
    <p:sldId id="336" r:id="rId37"/>
    <p:sldId id="333" r:id="rId38"/>
    <p:sldId id="332" r:id="rId39"/>
    <p:sldId id="331" r:id="rId40"/>
    <p:sldId id="330" r:id="rId41"/>
    <p:sldId id="338" r:id="rId42"/>
    <p:sldId id="329" r:id="rId43"/>
    <p:sldId id="337" r:id="rId44"/>
    <p:sldId id="279" r:id="rId45"/>
  </p:sldIdLst>
  <p:sldSz cx="9144000" cy="5143500" type="screen16x9"/>
  <p:notesSz cx="6858000" cy="9144000"/>
  <p:embeddedFontLst>
    <p:embeddedFont>
      <p:font typeface="Montserrat"/>
      <p:regular r:id="rId47"/>
      <p:bold r:id="rId48"/>
      <p:italic r:id="rId49"/>
      <p:boldItalic r:id="rId50"/>
    </p:embeddedFont>
    <p:embeddedFont>
      <p:font typeface="Comfortaa"/>
      <p:regular r:id="rId51"/>
      <p:bold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>
        <p:scale>
          <a:sx n="175" d="100"/>
          <a:sy n="175" d="100"/>
        </p:scale>
        <p:origin x="112" y="-3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font" Target="fonts/font4.fntdata"/><Relationship Id="rId51" Type="http://schemas.openxmlformats.org/officeDocument/2006/relationships/font" Target="fonts/font5.fntdata"/><Relationship Id="rId52" Type="http://schemas.openxmlformats.org/officeDocument/2006/relationships/font" Target="fonts/font6.fntdata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notesMaster" Target="notesMasters/notesMaster1.xml"/><Relationship Id="rId47" Type="http://schemas.openxmlformats.org/officeDocument/2006/relationships/font" Target="fonts/font1.fntdata"/><Relationship Id="rId48" Type="http://schemas.openxmlformats.org/officeDocument/2006/relationships/font" Target="fonts/font2.fntdata"/><Relationship Id="rId4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3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blank">
  <p:cSld name="BLANK">
    <p:bg>
      <p:bgPr>
        <a:noFill/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/>
        </p:nvSpPr>
        <p:spPr>
          <a:xfrm>
            <a:off x="6290575" y="0"/>
            <a:ext cx="2853600" cy="38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" sz="3000" b="1" i="0" u="none" strike="noStrike" cap="none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Welcome to</a:t>
            </a:r>
            <a:endParaRPr sz="3000" b="1" i="0" u="none" strike="noStrike" cap="none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" b="1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July 11-12, 2019</a:t>
            </a: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" b="1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Ottawa-Gatineau</a:t>
            </a:r>
            <a:endParaRPr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27499" y="964400"/>
            <a:ext cx="2529145" cy="25366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368375" y="2689900"/>
            <a:ext cx="592230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400"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9500" y="3621300"/>
            <a:ext cx="3750600" cy="5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6207479" y="55600"/>
            <a:ext cx="6900" cy="4643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<p15:guide id="1" orient="horz" pos="2445">
          <p15:clr>
            <a:srgbClr val="FA7B17"/>
          </p15:clr>
        </p15:guide>
        <p15:guide id="2" pos="1928">
          <p15:clr>
            <a:srgbClr val="FA7B17"/>
          </p15:clr>
        </p15:guide>
        <p15:guide id="3" orient="horz" pos="2717">
          <p15:clr>
            <a:srgbClr val="FA7B17"/>
          </p15:clr>
        </p15:guide>
        <p15:guide id="4" pos="2608">
          <p15:clr>
            <a:srgbClr val="FA7B17"/>
          </p15:clr>
        </p15:guide>
        <p15:guide id="5" pos="3061">
          <p15:clr>
            <a:srgbClr val="FA7B17"/>
          </p15:clr>
        </p15:guide>
        <p15:guide id="6" orient="horz" pos="2205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ection Header">
  <p:cSld name="Subtitle Whi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125" y="2662250"/>
            <a:ext cx="1649751" cy="1654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hank you - Q&amp;A">
  <p:cSld name="7_Blank">
    <p:bg>
      <p:bgPr>
        <a:noFill/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47125" y="1744425"/>
            <a:ext cx="1649751" cy="165465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/>
        </p:nvSpPr>
        <p:spPr>
          <a:xfrm>
            <a:off x="1138350" y="590800"/>
            <a:ext cx="68673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 b="1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Thank you!</a:t>
            </a:r>
            <a:endParaRPr sz="3600" b="1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Sponsors">
  <p:cSld name="1_Bla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/>
          <p:nvPr/>
        </p:nvSpPr>
        <p:spPr>
          <a:xfrm>
            <a:off x="113100" y="3936650"/>
            <a:ext cx="89178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s" sz="3800" b="1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Thank you to our       Sponsors!</a:t>
            </a:r>
            <a:endParaRPr sz="3800" b="1" i="0" u="none" strike="noStrike" cap="none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3" name="Google Shape;4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296352" y="1530305"/>
            <a:ext cx="1833276" cy="28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3259" y="1180915"/>
            <a:ext cx="1971752" cy="9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4412" y="2434740"/>
            <a:ext cx="901876" cy="59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55417" y="3367422"/>
            <a:ext cx="1080000" cy="36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49758" y="2561679"/>
            <a:ext cx="1080001" cy="338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61748" y="1123291"/>
            <a:ext cx="1177124" cy="109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348375" y="158366"/>
            <a:ext cx="2447256" cy="82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75242" y="2552824"/>
            <a:ext cx="1080002" cy="370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18763" y="2475570"/>
            <a:ext cx="901875" cy="5250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18910" y="1275506"/>
            <a:ext cx="1971750" cy="788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6423" y="1377850"/>
            <a:ext cx="1869800" cy="5920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72032" y="2526265"/>
            <a:ext cx="1125827" cy="423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631609" y="2505567"/>
            <a:ext cx="1125824" cy="45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857840" y="2518937"/>
            <a:ext cx="814657" cy="42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9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00459" y="3323846"/>
            <a:ext cx="901875" cy="455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9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102463" y="3475188"/>
            <a:ext cx="814650" cy="15281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 txBox="1"/>
          <p:nvPr/>
        </p:nvSpPr>
        <p:spPr>
          <a:xfrm rot="-5400000">
            <a:off x="2781525" y="403525"/>
            <a:ext cx="611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latin typeface="Comfortaa"/>
                <a:ea typeface="Comfortaa"/>
                <a:cs typeface="Comfortaa"/>
                <a:sym typeface="Comfortaa"/>
              </a:rPr>
              <a:t>Gold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9"/>
          <p:cNvSpPr txBox="1"/>
          <p:nvPr/>
        </p:nvSpPr>
        <p:spPr>
          <a:xfrm rot="-5400000">
            <a:off x="-111925" y="1504801"/>
            <a:ext cx="5565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latin typeface="Comfortaa"/>
                <a:ea typeface="Comfortaa"/>
                <a:cs typeface="Comfortaa"/>
                <a:sym typeface="Comfortaa"/>
              </a:rPr>
              <a:t>Silver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9"/>
          <p:cNvSpPr txBox="1"/>
          <p:nvPr/>
        </p:nvSpPr>
        <p:spPr>
          <a:xfrm rot="-5400000">
            <a:off x="-171328" y="2561707"/>
            <a:ext cx="675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latin typeface="Comfortaa"/>
                <a:ea typeface="Comfortaa"/>
                <a:cs typeface="Comfortaa"/>
                <a:sym typeface="Comfortaa"/>
              </a:rPr>
              <a:t>Bronze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9"/>
          <p:cNvSpPr txBox="1"/>
          <p:nvPr/>
        </p:nvSpPr>
        <p:spPr>
          <a:xfrm>
            <a:off x="5811223" y="3397484"/>
            <a:ext cx="6117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latin typeface="Comfortaa"/>
                <a:ea typeface="Comfortaa"/>
                <a:cs typeface="Comfortaa"/>
                <a:sym typeface="Comfortaa"/>
              </a:rPr>
              <a:t>Media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3" name="Google Shape;63;p9"/>
          <p:cNvSpPr txBox="1"/>
          <p:nvPr/>
        </p:nvSpPr>
        <p:spPr>
          <a:xfrm flipH="1">
            <a:off x="1158363" y="3382550"/>
            <a:ext cx="1020300" cy="33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latin typeface="Comfortaa"/>
                <a:ea typeface="Comfortaa"/>
                <a:cs typeface="Comfortaa"/>
                <a:sym typeface="Comfortaa"/>
              </a:rPr>
              <a:t>Hospitality</a:t>
            </a:r>
            <a:endParaRPr sz="10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9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067750" y="3799022"/>
            <a:ext cx="814650" cy="81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9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35375" y="2492950"/>
            <a:ext cx="984401" cy="490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<p15:guide id="1" orient="horz" pos="1486">
          <p15:clr>
            <a:srgbClr val="FA7B17"/>
          </p15:clr>
        </p15:guide>
        <p15:guide id="2" pos="2880">
          <p15:clr>
            <a:srgbClr val="FA7B17"/>
          </p15:clr>
        </p15:guide>
        <p15:guide id="3" orient="horz" pos="2200">
          <p15:clr>
            <a:srgbClr val="FA7B17"/>
          </p15:clr>
        </p15:guide>
        <p15:guide id="4" pos="4320">
          <p15:clr>
            <a:srgbClr val="FA7B17"/>
          </p15:clr>
        </p15:guide>
        <p15:guide id="5" orient="horz" pos="2669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6951" y="4704971"/>
            <a:ext cx="9513350" cy="4456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oogle Shape;7;p1"/>
          <p:cNvGrpSpPr/>
          <p:nvPr/>
        </p:nvGrpSpPr>
        <p:grpSpPr>
          <a:xfrm>
            <a:off x="86000" y="4725928"/>
            <a:ext cx="5268397" cy="477261"/>
            <a:chOff x="86000" y="4716691"/>
            <a:chExt cx="5268397" cy="477261"/>
          </a:xfrm>
        </p:grpSpPr>
        <p:sp>
          <p:nvSpPr>
            <p:cNvPr id="8" name="Google Shape;8;p1"/>
            <p:cNvSpPr txBox="1"/>
            <p:nvPr/>
          </p:nvSpPr>
          <p:spPr>
            <a:xfrm>
              <a:off x="86000" y="4716691"/>
              <a:ext cx="19500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1400" b="1" i="0" u="none" strike="noStrike" cap="none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@</a:t>
              </a:r>
              <a:r>
                <a:rPr lang="es" b="1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TNDConf</a:t>
              </a:r>
              <a:endParaRPr sz="1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9" name="Google Shape;9;p1"/>
            <p:cNvSpPr txBox="1"/>
            <p:nvPr/>
          </p:nvSpPr>
          <p:spPr>
            <a:xfrm>
              <a:off x="3801897" y="4719952"/>
              <a:ext cx="1552500" cy="47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" sz="1400" b="1" i="0" u="none" strike="noStrike" cap="none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#</a:t>
              </a:r>
              <a:r>
                <a:rPr lang="es" b="1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TND19</a:t>
              </a:r>
              <a:endParaRPr sz="1400" b="1" i="0" u="none" strike="noStrike" cap="non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pic>
        <p:nvPicPr>
          <p:cNvPr id="10" name="Google Shape;10;p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29475" y="4718849"/>
            <a:ext cx="596250" cy="404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/>
        </p:nvSpPr>
        <p:spPr>
          <a:xfrm>
            <a:off x="7090307" y="4776011"/>
            <a:ext cx="2099400" cy="3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Photo by Chris Seed</a:t>
            </a:r>
            <a:endParaRPr sz="10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6" name="Google Shape;7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79775" y="0"/>
            <a:ext cx="7090298" cy="471255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368375" y="2689900"/>
            <a:ext cx="5922300" cy="89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GET Your </a:t>
            </a:r>
            <a:r>
              <a:rPr lang="en-US" sz="36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Admins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On GIT</a:t>
            </a:r>
            <a:endParaRPr sz="3600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389500" y="3621300"/>
            <a:ext cx="37506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Mike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DeMaria</a:t>
            </a:r>
            <a:endParaRPr lang="en-US" sz="24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@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demariamike</a:t>
            </a:r>
            <a:endParaRPr lang="en-US" sz="2400" dirty="0" smtClean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0469" y="3842310"/>
            <a:ext cx="29939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Download the slides at</a:t>
            </a:r>
          </a:p>
          <a:p>
            <a:pPr lvl="0"/>
            <a:r>
              <a:rPr lang="en-US" sz="1800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http://NAND.NET/TND2019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36" y="1581469"/>
            <a:ext cx="3164113" cy="23112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1525" y="1753866"/>
            <a:ext cx="2670629" cy="1964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-Shot-2019-05-20-at-10.15.19-AM-674x10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0620" y="1029927"/>
            <a:ext cx="2249502" cy="34185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" name="Picture 3" descr="Screen Shot 2019-06-29 at 11.54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8" y="971871"/>
            <a:ext cx="8160669" cy="20673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4" name="Picture 3" descr="Screen Shot 2019-06-29 at 11.54.3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38" y="971871"/>
            <a:ext cx="8160669" cy="2067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145862" y="2270130"/>
            <a:ext cx="5097517" cy="27699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29837" y="1171538"/>
            <a:ext cx="3935787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What are common features?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1561200"/>
            <a:ext cx="8172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Full backup of project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b="1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Revision history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b="1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Audit log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Code approvals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Automated actions (CI/CD)</a:t>
            </a: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" name="Picture 8" descr="Screen Shot 2019-06-28 at 6.39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925" y="1754188"/>
            <a:ext cx="2963786" cy="274478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9-06-28 at 6.36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168" y="971871"/>
            <a:ext cx="3099847" cy="200469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29837" y="1171538"/>
            <a:ext cx="3935787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What are common features?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1561200"/>
            <a:ext cx="8172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Full backup of project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Revision history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Audit log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b="1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Code approvals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Automated actions (CI/CD)</a:t>
            </a: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" name="Picture 5" descr="Screen Shot 2019-06-28 at 7.01.05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2589" y="968045"/>
            <a:ext cx="2941639" cy="11407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Screen Shot 2019-06-28 at 7.01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589" y="2195503"/>
            <a:ext cx="2941639" cy="19799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Shot 2019-06-28 at 7.06.12 PM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131" y="968045"/>
            <a:ext cx="1843269" cy="32074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4105387" y="4159576"/>
            <a:ext cx="47990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Admin 1 – Set Asset Class to required on page layout</a:t>
            </a:r>
          </a:p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Admin 2– Removed Asset Class from page layout</a:t>
            </a: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29837" y="1171538"/>
            <a:ext cx="3935787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What are common features?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1561200"/>
            <a:ext cx="8172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Full backup of project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Revision history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Audit log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b="1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Code approvals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Automated actions (CI/CD)</a:t>
            </a: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0" name="Picture 9" descr="Screen Shot 2019-06-29 at 6.38.0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3313" y="1171538"/>
            <a:ext cx="3562462" cy="25092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29837" y="1171538"/>
            <a:ext cx="3935787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What are common features?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1561200"/>
            <a:ext cx="8172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Full backup of project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Revision history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Audit log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Code approvals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b="1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Automated actions (CI/CD)</a:t>
            </a:r>
            <a:endParaRPr sz="1600" b="1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" name="Picture 5" descr="Screen Shot 2019-06-29 at 6.41.5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352" y="971871"/>
            <a:ext cx="4033837" cy="26812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Screen Shot 2019-06-29 at 6.46.22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4" y="2571750"/>
            <a:ext cx="3950122" cy="19685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2357689" y="1723815"/>
            <a:ext cx="44286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Expand the definition of developer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85550" y="832743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40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40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40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8" name="Picture 7" descr="ProblemF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62025"/>
            <a:ext cx="7772400" cy="3219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9" name="Picture 8" descr="ProblemTest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5" y="847725"/>
            <a:ext cx="2924175" cy="36671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ProblemTests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725" y="1066800"/>
            <a:ext cx="2924175" cy="34480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" name="Google Shape;172;p24"/>
          <p:cNvSpPr txBox="1"/>
          <p:nvPr/>
        </p:nvSpPr>
        <p:spPr>
          <a:xfrm>
            <a:off x="429761" y="1171538"/>
            <a:ext cx="7999788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Do </a:t>
            </a:r>
            <a:r>
              <a:rPr lang="en-US" sz="2000" b="1" dirty="0" err="1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admins</a:t>
            </a:r>
            <a:r>
              <a:rPr lang="en-US" sz="2000" b="1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 make changes </a:t>
            </a:r>
            <a:r>
              <a:rPr lang="en-US" sz="2000" b="1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that</a:t>
            </a:r>
            <a:r>
              <a:rPr lang="en-US" sz="2000" b="1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 affect code?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Google Shape;173;p24"/>
          <p:cNvSpPr txBox="1"/>
          <p:nvPr/>
        </p:nvSpPr>
        <p:spPr>
          <a:xfrm>
            <a:off x="429875" y="1561200"/>
            <a:ext cx="8172900" cy="51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Yes</a:t>
            </a: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Google Shape;172;p24"/>
          <p:cNvSpPr txBox="1"/>
          <p:nvPr/>
        </p:nvSpPr>
        <p:spPr>
          <a:xfrm>
            <a:off x="429761" y="1790702"/>
            <a:ext cx="7999788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000" b="1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Do developers need to be aware of admin </a:t>
            </a:r>
            <a:r>
              <a:rPr lang="en-US" sz="2000" b="1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activities</a:t>
            </a: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173;p24"/>
          <p:cNvSpPr txBox="1"/>
          <p:nvPr/>
        </p:nvSpPr>
        <p:spPr>
          <a:xfrm>
            <a:off x="429875" y="2180364"/>
            <a:ext cx="8172900" cy="51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Yes</a:t>
            </a: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" name="Google Shape;172;p24"/>
          <p:cNvSpPr txBox="1"/>
          <p:nvPr/>
        </p:nvSpPr>
        <p:spPr>
          <a:xfrm>
            <a:off x="429723" y="2398514"/>
            <a:ext cx="7999788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Do admin </a:t>
            </a:r>
            <a:r>
              <a:rPr lang="en-US" sz="2000" b="1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activities need to be deployed via CI/CD?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173;p24"/>
          <p:cNvSpPr txBox="1"/>
          <p:nvPr/>
        </p:nvSpPr>
        <p:spPr>
          <a:xfrm>
            <a:off x="429837" y="2788176"/>
            <a:ext cx="8172900" cy="51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Yes</a:t>
            </a: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" name="Google Shape;172;p24"/>
          <p:cNvSpPr txBox="1"/>
          <p:nvPr/>
        </p:nvSpPr>
        <p:spPr>
          <a:xfrm>
            <a:off x="429723" y="3012301"/>
            <a:ext cx="7999788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Do </a:t>
            </a:r>
            <a:r>
              <a:rPr lang="en-US" sz="2000" b="1" i="0" u="none" strike="noStrike" cap="none" dirty="0" err="1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admins</a:t>
            </a: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 write code?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  <p:bldP spid="13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971871"/>
            <a:ext cx="8172900" cy="29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IF(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ISPICKVAL(Status,'New')&amp;&amp;SLAHoursMonitor__c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&gt;1.75, 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IMAGE("/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sfc/servlet.shepherd/version/renditionDownload?rendition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=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ORIGINAL_Gif&amp;versionId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=0681E000002lur3&amp;operationContext=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CHATTER&amp;contentId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=05T1E00000AIPYE", "SLA ALERT!", 15, 15),""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IF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(CONTAINS(Days__c,Text(weekday(Current_Local_Date__c))),IF(From__c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&lt;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To__c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,IF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(((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Current_Local_Time__c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&gt;=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From__c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) &amp;&amp; (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Current_Local_Time__c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&lt;=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To__c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)),true, false),IF(((Current_Local_Time__c+43200000 &gt;= From__c+43200000 ) &amp;&amp; ((Current_Local_Time__c+43200000) &lt;= (To__c+43200000))),true,false )),false)</a:t>
            </a: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" name="Google Shape;173;p24"/>
          <p:cNvSpPr txBox="1"/>
          <p:nvPr/>
        </p:nvSpPr>
        <p:spPr>
          <a:xfrm>
            <a:off x="4805037" y="3906346"/>
            <a:ext cx="3853402" cy="3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r">
              <a:buClr>
                <a:schemeClr val="dk2"/>
              </a:buClr>
              <a:buSzPts val="1600"/>
            </a:pPr>
            <a:r>
              <a:rPr lang="en-US" sz="11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*Thank you Daniel </a:t>
            </a:r>
            <a:r>
              <a:rPr lang="en-US" sz="1100" i="0" u="none" strike="noStrike" cap="none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Barckley</a:t>
            </a:r>
            <a:r>
              <a:rPr lang="en-US" sz="11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and Marc Behr</a:t>
            </a:r>
            <a:endParaRPr sz="11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971870"/>
            <a:ext cx="8172900" cy="312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TEXT(YEAR(ActivityDate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+ DurationInMinutes/1440 + Created_By_TimeZone_Offset__c/24)) &amp; "-" &amp;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LPAD(TEXT(MONTH(ActivityDate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+ MFLOOR((DurationInMinutes/1440) + Created_By_TimeZone_Offset__c/24))), 2, "0") &amp; "-" &amp;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LPAD(TEXT(DAY(ActivityDate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+ DurationInMinutes/1440 - IF(DurationInMinutes/1440 &gt;= 1,1,0) + Created_By_TimeZone_Offset__c/24)), 2, "0") &amp;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IF(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IsAllDayEvent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= FALSE,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" " &amp; </a:t>
            </a: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TEXT(MFLOOR(HOUR(TIMEVALUE(ActivityDateTime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)) + DurationInMinutes/60 + </a:t>
            </a: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Created_By_TimeZone_Offset__c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)- (MFLOOR(DurationInMinutes/1440) * 24)+IF(MFLOOR(MINUTE(TIMEVALUE(ActivityDateTime)) + ((DurationInMinutes/60 - MFLOOR(DurationInMinutes/60))*60)) &gt; 59,1,0)) &amp; ":" &amp;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IF(LEN(TEXT(MINUTE(TIMEVALUE(ActivityDateTime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)) + ((DurationInMinutes/60 - MFLOOR(DurationInMinutes/60))*60))) = 1, "0", "") &amp;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TEXT(MFLOOR(MINUTE(TIMEVALUE(ActivityDateTime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)) + ((DurationInMinutes/60 - MFLOOR(DurationInMinutes/60))*60))- </a:t>
            </a:r>
            <a:r>
              <a:rPr lang="en-US" sz="11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IF(MFLOOR(MINUTE(TIMEVALUE(ActivityDateTime</a:t>
            </a: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)) + ((DurationInMinutes/60 - MFLOOR(DurationInMinutes/60))*60)) &gt; 59,60,0)),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""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1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)</a:t>
            </a:r>
            <a:endParaRPr sz="11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4" name="Google Shape;173;p24"/>
          <p:cNvSpPr txBox="1"/>
          <p:nvPr/>
        </p:nvSpPr>
        <p:spPr>
          <a:xfrm>
            <a:off x="4805037" y="3906346"/>
            <a:ext cx="3853402" cy="394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r">
              <a:buClr>
                <a:schemeClr val="dk2"/>
              </a:buClr>
              <a:buSzPts val="1600"/>
            </a:pPr>
            <a:r>
              <a:rPr lang="en-US" sz="11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*Thank you </a:t>
            </a:r>
            <a:r>
              <a:rPr lang="en-US" sz="1100" i="0" u="none" strike="noStrike" cap="none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St</a:t>
            </a:r>
            <a:r>
              <a:rPr lang="en-US" sz="1100" i="0" u="none" strike="noStrike" cap="none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éphane</a:t>
            </a:r>
            <a:r>
              <a:rPr lang="en-US" sz="11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 sz="1100" i="0" u="none" strike="noStrike" cap="none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Houle</a:t>
            </a:r>
            <a:endParaRPr sz="11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" name="Picture 5" descr="Screen Shot 2019-06-29 at 9.19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413" y="3091790"/>
            <a:ext cx="5069528" cy="15374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Screen Shot 2019-06-29 at 9.17.53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539" y="971871"/>
            <a:ext cx="6235865" cy="2459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173;p24"/>
          <p:cNvSpPr txBox="1"/>
          <p:nvPr/>
        </p:nvSpPr>
        <p:spPr>
          <a:xfrm>
            <a:off x="429875" y="971871"/>
            <a:ext cx="8172900" cy="29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In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Salesforce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, you don’t need to write Apex to write code.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endParaRPr lang="en-US"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We are all builders, crafters, developers and programmers.</a:t>
            </a: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173;p24"/>
          <p:cNvSpPr txBox="1"/>
          <p:nvPr/>
        </p:nvSpPr>
        <p:spPr>
          <a:xfrm>
            <a:off x="429875" y="971871"/>
            <a:ext cx="8172900" cy="29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In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Salesforce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, you don’t need to write Apex to write code.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endParaRPr lang="en-US"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We are all builders, crafters, developers and programmers.</a:t>
            </a: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Oval 7"/>
          <p:cNvSpPr/>
          <p:nvPr/>
        </p:nvSpPr>
        <p:spPr>
          <a:xfrm>
            <a:off x="2277242" y="1918134"/>
            <a:ext cx="2469932" cy="24699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405587" y="1918134"/>
            <a:ext cx="2469932" cy="2469932"/>
          </a:xfrm>
          <a:prstGeom prst="ellipse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algn="ctr"/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Developers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8000000">
            <a:off x="3928234" y="3012948"/>
            <a:ext cx="12875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Adminveloper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91724" y="1874345"/>
            <a:ext cx="3310759" cy="2767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3692" y="4365562"/>
            <a:ext cx="2420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Software development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173;p24"/>
          <p:cNvSpPr txBox="1"/>
          <p:nvPr/>
        </p:nvSpPr>
        <p:spPr>
          <a:xfrm>
            <a:off x="429875" y="971871"/>
            <a:ext cx="8172900" cy="29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In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Salesforce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, you don’t need to write Apex to write code.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endParaRPr lang="en-US"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We are all builders, crafters, developers and programmers.</a:t>
            </a: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46507" y="1918134"/>
            <a:ext cx="2469932" cy="246993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519454" y="1918134"/>
            <a:ext cx="2469932" cy="2469932"/>
          </a:xfrm>
          <a:prstGeom prst="ellipse">
            <a:avLst/>
          </a:prstGeom>
          <a:solidFill>
            <a:schemeClr val="accent4">
              <a:lumMod val="75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algn="ctr"/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Developers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291724" y="1874345"/>
            <a:ext cx="3310759" cy="27677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243692" y="4365562"/>
            <a:ext cx="24201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Software development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</a:t>
            </a:r>
            <a:r>
              <a:rPr lang="en-US" sz="2800" b="1" i="0" u="none" strike="noStrike" cap="none" dirty="0" err="1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" name="Google Shape;173;p24"/>
          <p:cNvSpPr txBox="1"/>
          <p:nvPr/>
        </p:nvSpPr>
        <p:spPr>
          <a:xfrm>
            <a:off x="429875" y="971871"/>
            <a:ext cx="8172900" cy="2934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You are a member of the software development team.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Access to the source control system is a barrier of entry.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endParaRPr lang="en-US"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You become increasingly reliant on others to get your work done.</a:t>
            </a:r>
          </a:p>
          <a:p>
            <a:pPr marL="457200" lvl="0" indent="-330200">
              <a:buClr>
                <a:schemeClr val="dk2"/>
              </a:buClr>
              <a:buSzPts val="1600"/>
            </a:pPr>
            <a:endParaRPr lang="en-US"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It is harder to acquire new skills and/or change roles without access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2357689" y="1723815"/>
            <a:ext cx="44286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How source control works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85550" y="832743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How?</a:t>
            </a:r>
            <a:endParaRPr sz="40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Basic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2571750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229025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5539" y="1286292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621" y="1594069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Bio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1096163" y="3579813"/>
            <a:ext cx="6666712" cy="100806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6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Syracuse, New York Developers Community Group</a:t>
            </a:r>
          </a:p>
          <a:p>
            <a:pPr algn="ctr"/>
            <a:r>
              <a:rPr lang="en-US" sz="16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IT </a:t>
            </a:r>
            <a:r>
              <a:rPr lang="en-US" sz="16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Professional since 2001</a:t>
            </a:r>
          </a:p>
          <a:p>
            <a:pPr algn="ctr"/>
            <a:r>
              <a:rPr lang="en-US" sz="1600" dirty="0" err="1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Salesforce</a:t>
            </a:r>
            <a:r>
              <a:rPr lang="en-US" sz="16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 since January 2015</a:t>
            </a:r>
          </a:p>
          <a:p>
            <a:pPr algn="ctr"/>
            <a:r>
              <a:rPr lang="en-US" sz="1600" dirty="0" smtClean="0"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Developer, QA, Sys Admin, Technology Writer/Editor</a:t>
            </a:r>
            <a:endParaRPr lang="en-US" sz="1600" dirty="0">
              <a:latin typeface="Open Sans Light" panose="020B0604020202020204" charset="0"/>
              <a:ea typeface="Open Sans Light" panose="020B0604020202020204" charset="0"/>
              <a:cs typeface="Open Sans Light" panose="020B0604020202020204" charset="0"/>
            </a:endParaRPr>
          </a:p>
        </p:txBody>
      </p:sp>
      <p:pic>
        <p:nvPicPr>
          <p:cNvPr id="7" name="Picture 4" descr="https://pbs.twimg.com/profile_banners/550493906/1519616856/1500x500">
            <a:extLst>
              <a:ext uri="{FF2B5EF4-FFF2-40B4-BE49-F238E27FC236}">
                <a16:creationId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2BA6F81E-6DD2-45F6-ACB7-A317790C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6163" y="1133638"/>
            <a:ext cx="6951673" cy="231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Basic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2571750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229025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5539" y="1286292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621" y="1594069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21" y="30647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7" idx="0"/>
          </p:cNvCxnSpPr>
          <p:nvPr/>
        </p:nvCxnSpPr>
        <p:spPr>
          <a:xfrm rot="5400000">
            <a:off x="613477" y="2754213"/>
            <a:ext cx="6211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5635" y="2598027"/>
            <a:ext cx="75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Branch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Basic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2571750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229025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5539" y="1286292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621" y="1594069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21" y="30647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7" idx="0"/>
          </p:cNvCxnSpPr>
          <p:nvPr/>
        </p:nvCxnSpPr>
        <p:spPr>
          <a:xfrm rot="5400000">
            <a:off x="613477" y="2754213"/>
            <a:ext cx="6211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5635" y="2598027"/>
            <a:ext cx="75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Branch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40607" y="1594069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0607" y="30647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>
            <a:off x="1217448" y="2018862"/>
            <a:ext cx="9231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1217448" y="3489564"/>
            <a:ext cx="9231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28914" y="3491152"/>
            <a:ext cx="843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Develop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Basic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2571750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229025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85539" y="1286292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30621" y="1594069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0621" y="30647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>
            <a:stCxn id="10" idx="2"/>
            <a:endCxn id="7" idx="0"/>
          </p:cNvCxnSpPr>
          <p:nvPr/>
        </p:nvCxnSpPr>
        <p:spPr>
          <a:xfrm rot="5400000">
            <a:off x="613477" y="2754213"/>
            <a:ext cx="621116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25635" y="2598027"/>
            <a:ext cx="7535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Branch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140607" y="1594069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40607" y="30647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5" name="Straight Arrow Connector 14"/>
          <p:cNvCxnSpPr>
            <a:stCxn id="10" idx="3"/>
            <a:endCxn id="11" idx="1"/>
          </p:cNvCxnSpPr>
          <p:nvPr/>
        </p:nvCxnSpPr>
        <p:spPr>
          <a:xfrm>
            <a:off x="1217448" y="2018862"/>
            <a:ext cx="9231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>
            <a:off x="1217448" y="3489564"/>
            <a:ext cx="9231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1328914" y="3491152"/>
            <a:ext cx="8433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Develop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650593" y="1595657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5" name="Straight Arrow Connector 24"/>
          <p:cNvCxnSpPr>
            <a:stCxn id="11" idx="3"/>
            <a:endCxn id="24" idx="1"/>
          </p:cNvCxnSpPr>
          <p:nvPr/>
        </p:nvCxnSpPr>
        <p:spPr>
          <a:xfrm>
            <a:off x="2727434" y="2018862"/>
            <a:ext cx="92315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4" idx="3"/>
          </p:cNvCxnSpPr>
          <p:nvPr/>
        </p:nvCxnSpPr>
        <p:spPr>
          <a:xfrm flipV="1">
            <a:off x="2727434" y="2020450"/>
            <a:ext cx="627118" cy="14691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086643" y="2598027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727" y="211665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727" y="211665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9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rot="5400000">
            <a:off x="522895" y="3476349"/>
            <a:ext cx="40545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5223" y="3371694"/>
            <a:ext cx="1362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Doug’s Branch</a:t>
            </a:r>
            <a:endParaRPr lang="en-US" dirty="0"/>
          </a:p>
        </p:txBody>
      </p:sp>
      <p:pic>
        <p:nvPicPr>
          <p:cNvPr id="13" name="Picture 12" descr="bob-and-doug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73" y="3925297"/>
            <a:ext cx="778177" cy="904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727" y="211665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9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rot="5400000">
            <a:off x="522895" y="3476349"/>
            <a:ext cx="40545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5223" y="3371694"/>
            <a:ext cx="1362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Doug’s Branch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88578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784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>
            <a:off x="1018636" y="284922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018636" y="4104264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80382" y="4059870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727" y="211665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9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rot="5400000">
            <a:off x="522895" y="3476349"/>
            <a:ext cx="40545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5223" y="3371694"/>
            <a:ext cx="1362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Doug’s Branch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88578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784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>
            <a:off x="1018636" y="284922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018636" y="4104264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80382" y="4059870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87784" y="113107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  <a:endCxn id="19" idx="2"/>
          </p:cNvCxnSpPr>
          <p:nvPr/>
        </p:nvCxnSpPr>
        <p:spPr>
          <a:xfrm rot="16200000" flipV="1">
            <a:off x="1759707" y="2202150"/>
            <a:ext cx="44377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71645" y="1958996"/>
            <a:ext cx="1252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Bob’s Branch</a:t>
            </a:r>
            <a:endParaRPr lang="en-US" dirty="0"/>
          </a:p>
        </p:txBody>
      </p:sp>
      <p:pic>
        <p:nvPicPr>
          <p:cNvPr id="20" name="Picture 19" descr="bob-and-do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35" y="685035"/>
            <a:ext cx="778638" cy="892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727" y="211665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9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rot="5400000">
            <a:off x="522895" y="3476349"/>
            <a:ext cx="40545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5223" y="3371694"/>
            <a:ext cx="1362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Doug’s Branch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88578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784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>
            <a:off x="1018636" y="284922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018636" y="4104264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80382" y="4059870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87784" y="113107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  <a:endCxn id="19" idx="2"/>
          </p:cNvCxnSpPr>
          <p:nvPr/>
        </p:nvCxnSpPr>
        <p:spPr>
          <a:xfrm rot="16200000" flipV="1">
            <a:off x="1759707" y="2202150"/>
            <a:ext cx="44377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71645" y="1958996"/>
            <a:ext cx="1252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Bob’s Branch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944553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>
            <a:off x="2275405" y="2849228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2274611" y="2832324"/>
            <a:ext cx="352475" cy="1271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5257" y="3438740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944553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19" idx="3"/>
            <a:endCxn id="33" idx="1"/>
          </p:cNvCxnSpPr>
          <p:nvPr/>
        </p:nvCxnSpPr>
        <p:spPr>
          <a:xfrm>
            <a:off x="2274611" y="1555866"/>
            <a:ext cx="669942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727" y="211665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9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rot="5400000">
            <a:off x="522895" y="3476349"/>
            <a:ext cx="40545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5223" y="3371694"/>
            <a:ext cx="1362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Doug’s Branch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88578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784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>
            <a:off x="1018636" y="284922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018636" y="4104264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80382" y="4059870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87784" y="113107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  <a:endCxn id="19" idx="2"/>
          </p:cNvCxnSpPr>
          <p:nvPr/>
        </p:nvCxnSpPr>
        <p:spPr>
          <a:xfrm rot="16200000" flipV="1">
            <a:off x="1759707" y="2202150"/>
            <a:ext cx="44377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71645" y="1958996"/>
            <a:ext cx="1252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Bob’s Branch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944553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>
            <a:off x="2275405" y="2849228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2274611" y="2832324"/>
            <a:ext cx="352475" cy="1271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5257" y="3438740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944553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19" idx="3"/>
            <a:endCxn id="33" idx="1"/>
          </p:cNvCxnSpPr>
          <p:nvPr/>
        </p:nvCxnSpPr>
        <p:spPr>
          <a:xfrm>
            <a:off x="2274611" y="1555866"/>
            <a:ext cx="669942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3"/>
            <a:endCxn id="26" idx="1"/>
          </p:cNvCxnSpPr>
          <p:nvPr/>
        </p:nvCxnSpPr>
        <p:spPr>
          <a:xfrm>
            <a:off x="3531380" y="155824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01322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41518" y="2413974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1" name="Straight Arrow Connector 30"/>
          <p:cNvCxnSpPr>
            <a:stCxn id="22" idx="3"/>
            <a:endCxn id="30" idx="1"/>
          </p:cNvCxnSpPr>
          <p:nvPr/>
        </p:nvCxnSpPr>
        <p:spPr>
          <a:xfrm flipV="1">
            <a:off x="3531380" y="2838767"/>
            <a:ext cx="710138" cy="10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03404" y="124808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727" y="211665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9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rot="5400000">
            <a:off x="522895" y="3476349"/>
            <a:ext cx="40545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5223" y="3371694"/>
            <a:ext cx="1362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Doug’s Branch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88578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784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>
            <a:off x="1018636" y="284922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018636" y="4104264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80382" y="4059870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87784" y="113107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  <a:endCxn id="19" idx="2"/>
          </p:cNvCxnSpPr>
          <p:nvPr/>
        </p:nvCxnSpPr>
        <p:spPr>
          <a:xfrm rot="16200000" flipV="1">
            <a:off x="1759707" y="2202150"/>
            <a:ext cx="44377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71645" y="1958996"/>
            <a:ext cx="1252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Bob’s Branch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944553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>
            <a:off x="2275405" y="2849228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2274611" y="2832324"/>
            <a:ext cx="352475" cy="1271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5257" y="3438740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944553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19" idx="3"/>
            <a:endCxn id="33" idx="1"/>
          </p:cNvCxnSpPr>
          <p:nvPr/>
        </p:nvCxnSpPr>
        <p:spPr>
          <a:xfrm>
            <a:off x="2274611" y="1555866"/>
            <a:ext cx="669942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3"/>
            <a:endCxn id="26" idx="1"/>
          </p:cNvCxnSpPr>
          <p:nvPr/>
        </p:nvCxnSpPr>
        <p:spPr>
          <a:xfrm>
            <a:off x="3531380" y="155824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01322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41518" y="2413974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1" name="Straight Arrow Connector 30"/>
          <p:cNvCxnSpPr>
            <a:stCxn id="22" idx="3"/>
            <a:endCxn id="30" idx="1"/>
          </p:cNvCxnSpPr>
          <p:nvPr/>
        </p:nvCxnSpPr>
        <p:spPr>
          <a:xfrm flipV="1">
            <a:off x="3531380" y="2838767"/>
            <a:ext cx="710138" cy="10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03404" y="124808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26" idx="3"/>
            <a:endCxn id="37" idx="1"/>
          </p:cNvCxnSpPr>
          <p:nvPr/>
        </p:nvCxnSpPr>
        <p:spPr>
          <a:xfrm>
            <a:off x="4788149" y="155824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58091" y="113504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58091" y="2417264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4" name="Straight Arrow Connector 43"/>
          <p:cNvCxnSpPr>
            <a:stCxn id="30" idx="3"/>
            <a:endCxn id="43" idx="1"/>
          </p:cNvCxnSpPr>
          <p:nvPr/>
        </p:nvCxnSpPr>
        <p:spPr>
          <a:xfrm>
            <a:off x="4828345" y="2838767"/>
            <a:ext cx="629746" cy="3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3"/>
          </p:cNvCxnSpPr>
          <p:nvPr/>
        </p:nvCxnSpPr>
        <p:spPr>
          <a:xfrm flipV="1">
            <a:off x="4828345" y="1586113"/>
            <a:ext cx="497492" cy="12526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066142" y="1980734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828345" y="817982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Resolve merge conflict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/>
          <p:nvPr/>
        </p:nvSpPr>
        <p:spPr>
          <a:xfrm>
            <a:off x="2357689" y="1723815"/>
            <a:ext cx="44286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we use source control</a:t>
            </a:r>
            <a:endParaRPr dirty="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22"/>
          <p:cNvSpPr txBox="1"/>
          <p:nvPr/>
        </p:nvSpPr>
        <p:spPr>
          <a:xfrm>
            <a:off x="485550" y="832743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40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6727" y="2116658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9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rot="5400000">
            <a:off x="522895" y="3476349"/>
            <a:ext cx="40545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25223" y="3371694"/>
            <a:ext cx="1362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Doug’s Branch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688578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784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>
            <a:off x="1018636" y="284922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018636" y="4104264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80382" y="4059870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687784" y="113107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  <a:endCxn id="19" idx="2"/>
          </p:cNvCxnSpPr>
          <p:nvPr/>
        </p:nvCxnSpPr>
        <p:spPr>
          <a:xfrm rot="16200000" flipV="1">
            <a:off x="1759707" y="2202150"/>
            <a:ext cx="44377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971645" y="1958996"/>
            <a:ext cx="1252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Bob’s Branch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944553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>
            <a:off x="2275405" y="2849228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2274611" y="2832324"/>
            <a:ext cx="352475" cy="1271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5257" y="3438740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944553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19" idx="3"/>
            <a:endCxn id="33" idx="1"/>
          </p:cNvCxnSpPr>
          <p:nvPr/>
        </p:nvCxnSpPr>
        <p:spPr>
          <a:xfrm>
            <a:off x="2274611" y="1555866"/>
            <a:ext cx="669942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3"/>
            <a:endCxn id="26" idx="1"/>
          </p:cNvCxnSpPr>
          <p:nvPr/>
        </p:nvCxnSpPr>
        <p:spPr>
          <a:xfrm>
            <a:off x="3531380" y="155824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01322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41518" y="2413974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1" name="Straight Arrow Connector 30"/>
          <p:cNvCxnSpPr>
            <a:stCxn id="22" idx="3"/>
            <a:endCxn id="30" idx="1"/>
          </p:cNvCxnSpPr>
          <p:nvPr/>
        </p:nvCxnSpPr>
        <p:spPr>
          <a:xfrm flipV="1">
            <a:off x="3531380" y="2838767"/>
            <a:ext cx="710138" cy="10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603404" y="124808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26" idx="3"/>
            <a:endCxn id="37" idx="1"/>
          </p:cNvCxnSpPr>
          <p:nvPr/>
        </p:nvCxnSpPr>
        <p:spPr>
          <a:xfrm>
            <a:off x="4788149" y="155824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58091" y="113504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58091" y="2417264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4" name="Straight Arrow Connector 43"/>
          <p:cNvCxnSpPr>
            <a:stCxn id="30" idx="3"/>
            <a:endCxn id="43" idx="1"/>
          </p:cNvCxnSpPr>
          <p:nvPr/>
        </p:nvCxnSpPr>
        <p:spPr>
          <a:xfrm>
            <a:off x="4828345" y="2838767"/>
            <a:ext cx="629746" cy="3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3"/>
          </p:cNvCxnSpPr>
          <p:nvPr/>
        </p:nvCxnSpPr>
        <p:spPr>
          <a:xfrm flipV="1">
            <a:off x="4828345" y="1586113"/>
            <a:ext cx="497492" cy="12526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066142" y="1980734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6714860" y="113504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714860" y="2426023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6" name="Straight Arrow Connector 75"/>
          <p:cNvCxnSpPr>
            <a:endCxn id="73" idx="1"/>
          </p:cNvCxnSpPr>
          <p:nvPr/>
        </p:nvCxnSpPr>
        <p:spPr>
          <a:xfrm>
            <a:off x="6044918" y="2850816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7" idx="3"/>
            <a:endCxn id="66" idx="1"/>
          </p:cNvCxnSpPr>
          <p:nvPr/>
        </p:nvCxnSpPr>
        <p:spPr>
          <a:xfrm>
            <a:off x="6044918" y="1559836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6081203" y="1278336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4828345" y="817982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Resolve merge conflict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Multi Developer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3400528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3438740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1809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1809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endCxn id="7" idx="0"/>
          </p:cNvCxnSpPr>
          <p:nvPr/>
        </p:nvCxnSpPr>
        <p:spPr>
          <a:xfrm rot="5400000">
            <a:off x="522895" y="3476349"/>
            <a:ext cx="405450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688578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87784" y="3679471"/>
            <a:ext cx="586827" cy="849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>
            <a:off x="1018636" y="284922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5" idx="1"/>
          </p:cNvCxnSpPr>
          <p:nvPr/>
        </p:nvCxnSpPr>
        <p:spPr>
          <a:xfrm>
            <a:off x="1018636" y="4104264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687784" y="113107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  <a:endCxn id="19" idx="2"/>
          </p:cNvCxnSpPr>
          <p:nvPr/>
        </p:nvCxnSpPr>
        <p:spPr>
          <a:xfrm rot="16200000" flipV="1">
            <a:off x="1759707" y="2202150"/>
            <a:ext cx="443776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944553" y="2424435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>
            <a:off x="2275405" y="2849228"/>
            <a:ext cx="66914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2274611" y="2832324"/>
            <a:ext cx="352475" cy="1271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44553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19" idx="3"/>
            <a:endCxn id="33" idx="1"/>
          </p:cNvCxnSpPr>
          <p:nvPr/>
        </p:nvCxnSpPr>
        <p:spPr>
          <a:xfrm>
            <a:off x="2274611" y="1555866"/>
            <a:ext cx="669942" cy="238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3"/>
            <a:endCxn id="26" idx="1"/>
          </p:cNvCxnSpPr>
          <p:nvPr/>
        </p:nvCxnSpPr>
        <p:spPr>
          <a:xfrm>
            <a:off x="3531380" y="155824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201322" y="1133455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241518" y="2413974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1" name="Straight Arrow Connector 30"/>
          <p:cNvCxnSpPr>
            <a:stCxn id="22" idx="3"/>
            <a:endCxn id="30" idx="1"/>
          </p:cNvCxnSpPr>
          <p:nvPr/>
        </p:nvCxnSpPr>
        <p:spPr>
          <a:xfrm flipV="1">
            <a:off x="3531380" y="2838767"/>
            <a:ext cx="710138" cy="104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3"/>
            <a:endCxn id="37" idx="1"/>
          </p:cNvCxnSpPr>
          <p:nvPr/>
        </p:nvCxnSpPr>
        <p:spPr>
          <a:xfrm>
            <a:off x="4788149" y="1558248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458091" y="113504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458091" y="2417264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4" name="Straight Arrow Connector 43"/>
          <p:cNvCxnSpPr>
            <a:stCxn id="30" idx="3"/>
            <a:endCxn id="43" idx="1"/>
          </p:cNvCxnSpPr>
          <p:nvPr/>
        </p:nvCxnSpPr>
        <p:spPr>
          <a:xfrm>
            <a:off x="4828345" y="2838767"/>
            <a:ext cx="629746" cy="32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0" idx="3"/>
          </p:cNvCxnSpPr>
          <p:nvPr/>
        </p:nvCxnSpPr>
        <p:spPr>
          <a:xfrm flipV="1">
            <a:off x="4828345" y="1586113"/>
            <a:ext cx="497492" cy="12526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6714860" y="1135043"/>
            <a:ext cx="586827" cy="84958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714860" y="2426023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B</a:t>
            </a:r>
            <a:r>
              <a:rPr lang="en-US" dirty="0" err="1" smtClean="0">
                <a:solidFill>
                  <a:schemeClr val="tx1"/>
                </a:solidFill>
              </a:rPr>
              <a:t>(r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76" name="Straight Arrow Connector 75"/>
          <p:cNvCxnSpPr>
            <a:endCxn id="73" idx="1"/>
          </p:cNvCxnSpPr>
          <p:nvPr/>
        </p:nvCxnSpPr>
        <p:spPr>
          <a:xfrm>
            <a:off x="6044918" y="2850816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7" idx="3"/>
            <a:endCxn id="66" idx="1"/>
          </p:cNvCxnSpPr>
          <p:nvPr/>
        </p:nvCxnSpPr>
        <p:spPr>
          <a:xfrm>
            <a:off x="6044918" y="1559836"/>
            <a:ext cx="66994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7971629" y="2413974"/>
            <a:ext cx="586827" cy="8495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A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89" name="Straight Arrow Connector 88"/>
          <p:cNvCxnSpPr>
            <a:stCxn id="73" idx="3"/>
            <a:endCxn id="88" idx="1"/>
          </p:cNvCxnSpPr>
          <p:nvPr/>
        </p:nvCxnSpPr>
        <p:spPr>
          <a:xfrm flipV="1">
            <a:off x="7301687" y="2838767"/>
            <a:ext cx="669942" cy="120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rot="16200000" flipH="1">
            <a:off x="6869043" y="1988509"/>
            <a:ext cx="1276458" cy="4111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4828345" y="817982"/>
            <a:ext cx="20056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Resolve merge conflict</a:t>
            </a:r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86730" y="2116661"/>
            <a:ext cx="7360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Master</a:t>
            </a:r>
            <a:endParaRPr lang="en-US" dirty="0" smtClean="0"/>
          </a:p>
        </p:txBody>
      </p:sp>
      <p:sp>
        <p:nvSpPr>
          <p:cNvPr id="57" name="Rectangle 56"/>
          <p:cNvSpPr/>
          <p:nvPr/>
        </p:nvSpPr>
        <p:spPr>
          <a:xfrm>
            <a:off x="725226" y="3371697"/>
            <a:ext cx="13622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Doug’s Branch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080385" y="4059873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1971648" y="1958999"/>
            <a:ext cx="12525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Bob’s Branch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2475260" y="3438743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603407" y="1248091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5066145" y="1980737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6081206" y="1278339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Dev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7530509" y="1859768"/>
            <a:ext cx="69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Advanced Branching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9875" y="4015495"/>
            <a:ext cx="8057228" cy="1588"/>
          </a:xfrm>
          <a:prstGeom prst="line">
            <a:avLst/>
          </a:prstGeom>
          <a:ln w="12700" cmpd="sng"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802164" y="4053707"/>
            <a:ext cx="583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Time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26017" y="2583799"/>
            <a:ext cx="292619" cy="4263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6018" y="3272533"/>
            <a:ext cx="292619" cy="4247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198" y="2582211"/>
            <a:ext cx="294207" cy="4279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991" y="3272532"/>
            <a:ext cx="293414" cy="4247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0" idx="3"/>
            <a:endCxn id="14" idx="1"/>
          </p:cNvCxnSpPr>
          <p:nvPr/>
        </p:nvCxnSpPr>
        <p:spPr>
          <a:xfrm flipV="1">
            <a:off x="1018636" y="2796196"/>
            <a:ext cx="962562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981198" y="1895066"/>
            <a:ext cx="293413" cy="42479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>
            <a:stCxn id="14" idx="0"/>
            <a:endCxn id="19" idx="2"/>
          </p:cNvCxnSpPr>
          <p:nvPr/>
        </p:nvCxnSpPr>
        <p:spPr>
          <a:xfrm rot="16200000" flipV="1">
            <a:off x="1996929" y="2450837"/>
            <a:ext cx="262351" cy="3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6686" y="2582211"/>
            <a:ext cx="294694" cy="4279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stCxn id="14" idx="3"/>
            <a:endCxn id="22" idx="1"/>
          </p:cNvCxnSpPr>
          <p:nvPr/>
        </p:nvCxnSpPr>
        <p:spPr>
          <a:xfrm>
            <a:off x="2275405" y="2796196"/>
            <a:ext cx="961281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3"/>
          </p:cNvCxnSpPr>
          <p:nvPr/>
        </p:nvCxnSpPr>
        <p:spPr>
          <a:xfrm flipV="1">
            <a:off x="2275405" y="2792609"/>
            <a:ext cx="645887" cy="692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236686" y="1895066"/>
            <a:ext cx="294694" cy="427176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Arrow Connector 33"/>
          <p:cNvCxnSpPr>
            <a:stCxn id="19" idx="3"/>
            <a:endCxn id="33" idx="1"/>
          </p:cNvCxnSpPr>
          <p:nvPr/>
        </p:nvCxnSpPr>
        <p:spPr>
          <a:xfrm>
            <a:off x="2274611" y="2107463"/>
            <a:ext cx="962075" cy="119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33" idx="3"/>
            <a:endCxn id="26" idx="1"/>
          </p:cNvCxnSpPr>
          <p:nvPr/>
        </p:nvCxnSpPr>
        <p:spPr>
          <a:xfrm>
            <a:off x="3531380" y="2108654"/>
            <a:ext cx="946277" cy="151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477657" y="1925314"/>
            <a:ext cx="310492" cy="396927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77658" y="2571750"/>
            <a:ext cx="294693" cy="42808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2" idx="3"/>
            <a:endCxn id="30" idx="1"/>
          </p:cNvCxnSpPr>
          <p:nvPr/>
        </p:nvCxnSpPr>
        <p:spPr>
          <a:xfrm flipV="1">
            <a:off x="3531380" y="2785792"/>
            <a:ext cx="946278" cy="10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6" idx="3"/>
            <a:endCxn id="37" idx="1"/>
          </p:cNvCxnSpPr>
          <p:nvPr/>
        </p:nvCxnSpPr>
        <p:spPr>
          <a:xfrm flipV="1">
            <a:off x="4788149" y="2109448"/>
            <a:ext cx="971550" cy="14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759699" y="1895066"/>
            <a:ext cx="285219" cy="42876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59699" y="2575040"/>
            <a:ext cx="285219" cy="4351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30" idx="3"/>
            <a:endCxn id="43" idx="1"/>
          </p:cNvCxnSpPr>
          <p:nvPr/>
        </p:nvCxnSpPr>
        <p:spPr>
          <a:xfrm>
            <a:off x="4772351" y="2785792"/>
            <a:ext cx="987348" cy="681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003143" y="1899036"/>
            <a:ext cx="298544" cy="424793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003143" y="2583799"/>
            <a:ext cx="298544" cy="42638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76" name="Straight Arrow Connector 75"/>
          <p:cNvCxnSpPr>
            <a:stCxn id="43" idx="3"/>
            <a:endCxn id="73" idx="1"/>
          </p:cNvCxnSpPr>
          <p:nvPr/>
        </p:nvCxnSpPr>
        <p:spPr>
          <a:xfrm>
            <a:off x="6044918" y="2792610"/>
            <a:ext cx="958225" cy="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7" idx="3"/>
            <a:endCxn id="66" idx="1"/>
          </p:cNvCxnSpPr>
          <p:nvPr/>
        </p:nvCxnSpPr>
        <p:spPr>
          <a:xfrm>
            <a:off x="6044918" y="2109448"/>
            <a:ext cx="958225" cy="19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8244114" y="2571750"/>
            <a:ext cx="314342" cy="4384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89" name="Straight Arrow Connector 88"/>
          <p:cNvCxnSpPr>
            <a:stCxn id="73" idx="3"/>
            <a:endCxn id="88" idx="1"/>
          </p:cNvCxnSpPr>
          <p:nvPr/>
        </p:nvCxnSpPr>
        <p:spPr>
          <a:xfrm flipV="1">
            <a:off x="7301687" y="2790965"/>
            <a:ext cx="942427" cy="60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10" idx="2"/>
            <a:endCxn id="7" idx="0"/>
          </p:cNvCxnSpPr>
          <p:nvPr/>
        </p:nvCxnSpPr>
        <p:spPr>
          <a:xfrm rot="16200000" flipH="1">
            <a:off x="741151" y="3141355"/>
            <a:ext cx="26235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>
            <a:stCxn id="7" idx="3"/>
            <a:endCxn id="15" idx="1"/>
          </p:cNvCxnSpPr>
          <p:nvPr/>
        </p:nvCxnSpPr>
        <p:spPr>
          <a:xfrm flipV="1">
            <a:off x="1018637" y="3484929"/>
            <a:ext cx="96335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rot="16200000" flipV="1">
            <a:off x="3249289" y="1763692"/>
            <a:ext cx="262351" cy="3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5" name="Rectangle 124"/>
          <p:cNvSpPr/>
          <p:nvPr/>
        </p:nvSpPr>
        <p:spPr>
          <a:xfrm>
            <a:off x="3232919" y="1204745"/>
            <a:ext cx="294694" cy="4279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477657" y="1204745"/>
            <a:ext cx="294694" cy="4279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5750224" y="1204745"/>
            <a:ext cx="294694" cy="42796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28" name="Straight Arrow Connector 127"/>
          <p:cNvCxnSpPr>
            <a:stCxn id="126" idx="3"/>
            <a:endCxn id="127" idx="1"/>
          </p:cNvCxnSpPr>
          <p:nvPr/>
        </p:nvCxnSpPr>
        <p:spPr>
          <a:xfrm>
            <a:off x="4772351" y="1418730"/>
            <a:ext cx="97787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125" idx="3"/>
            <a:endCxn id="126" idx="1"/>
          </p:cNvCxnSpPr>
          <p:nvPr/>
        </p:nvCxnSpPr>
        <p:spPr>
          <a:xfrm>
            <a:off x="3527613" y="1418730"/>
            <a:ext cx="95004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127" idx="3"/>
          </p:cNvCxnSpPr>
          <p:nvPr/>
        </p:nvCxnSpPr>
        <p:spPr>
          <a:xfrm>
            <a:off x="6044918" y="1418730"/>
            <a:ext cx="653425" cy="6887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Rectangle 148"/>
          <p:cNvSpPr/>
          <p:nvPr/>
        </p:nvSpPr>
        <p:spPr>
          <a:xfrm>
            <a:off x="3221684" y="3277708"/>
            <a:ext cx="292619" cy="424793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477657" y="3277707"/>
            <a:ext cx="293414" cy="424793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51" name="Straight Arrow Connector 150"/>
          <p:cNvCxnSpPr>
            <a:stCxn id="150" idx="3"/>
          </p:cNvCxnSpPr>
          <p:nvPr/>
        </p:nvCxnSpPr>
        <p:spPr>
          <a:xfrm flipV="1">
            <a:off x="4771071" y="2797784"/>
            <a:ext cx="645887" cy="6923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/>
          <p:cNvCxnSpPr>
            <a:endCxn id="149" idx="0"/>
          </p:cNvCxnSpPr>
          <p:nvPr/>
        </p:nvCxnSpPr>
        <p:spPr>
          <a:xfrm rot="16200000" flipH="1">
            <a:off x="3236817" y="3146530"/>
            <a:ext cx="262353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>
            <a:stCxn id="149" idx="3"/>
            <a:endCxn id="150" idx="1"/>
          </p:cNvCxnSpPr>
          <p:nvPr/>
        </p:nvCxnSpPr>
        <p:spPr>
          <a:xfrm flipV="1">
            <a:off x="3514303" y="3490104"/>
            <a:ext cx="963354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Rectangle 153"/>
          <p:cNvSpPr/>
          <p:nvPr/>
        </p:nvSpPr>
        <p:spPr>
          <a:xfrm>
            <a:off x="3221684" y="896968"/>
            <a:ext cx="1701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Branch of a branch</a:t>
            </a:r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3460490" y="3644332"/>
            <a:ext cx="12623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Hotfix</a:t>
            </a: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Branch</a:t>
            </a:r>
            <a:endParaRPr lang="en-US" dirty="0"/>
          </a:p>
        </p:txBody>
      </p:sp>
      <p:cxnSp>
        <p:nvCxnSpPr>
          <p:cNvPr id="157" name="Straight Arrow Connector 156"/>
          <p:cNvCxnSpPr>
            <a:stCxn id="66" idx="3"/>
          </p:cNvCxnSpPr>
          <p:nvPr/>
        </p:nvCxnSpPr>
        <p:spPr>
          <a:xfrm>
            <a:off x="7301687" y="2111433"/>
            <a:ext cx="653425" cy="7010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Rectangle 159"/>
          <p:cNvSpPr/>
          <p:nvPr/>
        </p:nvSpPr>
        <p:spPr>
          <a:xfrm>
            <a:off x="5750224" y="3277708"/>
            <a:ext cx="285219" cy="42876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6993668" y="3281678"/>
            <a:ext cx="298544" cy="42479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62" name="Straight Arrow Connector 161"/>
          <p:cNvCxnSpPr>
            <a:stCxn id="43" idx="2"/>
            <a:endCxn id="160" idx="0"/>
          </p:cNvCxnSpPr>
          <p:nvPr/>
        </p:nvCxnSpPr>
        <p:spPr>
          <a:xfrm rot="5400000">
            <a:off x="5763808" y="3139207"/>
            <a:ext cx="267528" cy="94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/>
          <p:cNvCxnSpPr>
            <a:stCxn id="160" idx="3"/>
            <a:endCxn id="161" idx="1"/>
          </p:cNvCxnSpPr>
          <p:nvPr/>
        </p:nvCxnSpPr>
        <p:spPr>
          <a:xfrm>
            <a:off x="6035443" y="3492090"/>
            <a:ext cx="958225" cy="19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Rectangle 167"/>
          <p:cNvSpPr/>
          <p:nvPr/>
        </p:nvSpPr>
        <p:spPr>
          <a:xfrm>
            <a:off x="5661534" y="3702500"/>
            <a:ext cx="21406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Monthly Release Branch</a:t>
            </a:r>
            <a:endParaRPr lang="en-US" dirty="0"/>
          </a:p>
        </p:txBody>
      </p:sp>
      <p:sp>
        <p:nvSpPr>
          <p:cNvPr id="169" name="Rectangle 168"/>
          <p:cNvSpPr/>
          <p:nvPr/>
        </p:nvSpPr>
        <p:spPr>
          <a:xfrm>
            <a:off x="8259912" y="3281679"/>
            <a:ext cx="298544" cy="424793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170" name="Straight Arrow Connector 169"/>
          <p:cNvCxnSpPr>
            <a:stCxn id="161" idx="3"/>
            <a:endCxn id="169" idx="1"/>
          </p:cNvCxnSpPr>
          <p:nvPr/>
        </p:nvCxnSpPr>
        <p:spPr>
          <a:xfrm>
            <a:off x="7292212" y="3494075"/>
            <a:ext cx="9677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Q&amp;A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776506"/>
            <a:ext cx="8172900" cy="3620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>
              <a:buSzPts val="1800"/>
            </a:pP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It’s just text files</a:t>
            </a: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indent="-330200"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The 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command line and text files are 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 system administrator’s 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friend</a:t>
            </a: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Find 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 developer mentor at your 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company</a:t>
            </a:r>
          </a:p>
          <a:p>
            <a:pPr marL="457200" lvl="0" indent="-330200"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Don’t let anyone convince you that you’re not technical enough to handle this</a:t>
            </a:r>
          </a:p>
          <a:p>
            <a:pPr marL="457200" lvl="0" indent="-330200">
              <a:buClr>
                <a:schemeClr val="dk2"/>
              </a:buClr>
              <a:buSzPts val="1600"/>
              <a:buFont typeface="Comfortaa"/>
              <a:buChar char="·"/>
            </a:pP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Trailhead</a:t>
            </a:r>
          </a:p>
          <a:p>
            <a:pPr marL="457200" lvl="1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	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https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://trailhead.salesforce.com/en/content/learn/projects/quick-start-salesforce-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dx</a:t>
            </a:r>
            <a:endParaRPr lang="en-US" sz="12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2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	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https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://trailhead.salesforce.com/en/content/learn/modules/git-and-git-hub-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basics</a:t>
            </a:r>
            <a:endParaRPr lang="en-US" sz="12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2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	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https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://trailhead.salesforce.com/en/content/learn/projects/develop-app-with-salesforce-cli-and-source-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control</a:t>
            </a:r>
            <a:endParaRPr lang="en-US" sz="12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2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	</a:t>
            </a:r>
            <a:r>
              <a:rPr lang="en-US" sz="12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https://trailhead.salesforce.com/en/content/learn/projects/automate-cicd-with-gitlab</a:t>
            </a:r>
            <a:endParaRPr lang="en-US" sz="12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</a:pPr>
            <a:r>
              <a:rPr lang="en-US" sz="12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	</a:t>
            </a: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Follow me to Northeast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Dreamin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for “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Admins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 and SFDX”</a:t>
            </a:r>
          </a:p>
          <a:p>
            <a:pPr marL="457200" indent="-330200"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Slides at http://NAND.NET/TND19</a:t>
            </a:r>
          </a:p>
          <a:p>
            <a:pPr marL="457200" lvl="0" indent="-330200">
              <a:buClr>
                <a:schemeClr val="dk2"/>
              </a:buClr>
              <a:buSzPts val="1600"/>
              <a:buFont typeface="Comfortaa"/>
              <a:buChar char="·"/>
            </a:pP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>
              <a:buClr>
                <a:schemeClr val="dk2"/>
              </a:buClr>
              <a:buSzPts val="1600"/>
              <a:buFont typeface="Comfortaa"/>
              <a:buChar char="·"/>
            </a:pP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29837" y="1171538"/>
            <a:ext cx="6832976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What is source control or version control software?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1561200"/>
            <a:ext cx="8172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2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“The Source Code Control System (SCCS) is a software tool designed to help programming projects control changes to source code.  It provides facilities for sorting, updating, and retrieving all versions of modules, for 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controlling updating privileges, for identifying load modules by version number, and for recording who made each software change, when and where it was made, and why.”</a:t>
            </a:r>
          </a:p>
          <a:p>
            <a:pPr marL="457200" lvl="3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			-- Marc J.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Rochkind</a:t>
            </a: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29837" y="1171538"/>
            <a:ext cx="6832976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What is source control or version control software?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1561200"/>
            <a:ext cx="8172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2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“The Source Code Control System (SCCS) is a software tool designed to help programming projects control changes to source code.  It provides facilities for sorting, updating, and retrieving all versions of modules, for 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controlling updating privileges, for identifying load modules by version number, and for recording who made each software change, when and where it was made, and why.”</a:t>
            </a:r>
          </a:p>
          <a:p>
            <a:pPr marL="457200" lvl="3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			-- Marc J. 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Rochkind</a:t>
            </a: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, 1975</a:t>
            </a:r>
          </a:p>
          <a:p>
            <a:pPr marL="457200" lvl="2" indent="-330200">
              <a:buClr>
                <a:schemeClr val="dk2"/>
              </a:buClr>
              <a:buSzPts val="1600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				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https</a:t>
            </a:r>
            <a:r>
              <a:rPr lang="en-US" sz="1600" dirty="0" err="1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://basepath.com/aup/talks/SCCS-Slideshow.pdf</a:t>
            </a:r>
            <a:endParaRPr lang="en-US" sz="1600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29837" y="1171538"/>
            <a:ext cx="3935787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What are common features?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1561200"/>
            <a:ext cx="8172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b="1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Full backup of project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Revision history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Audit log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Code approvals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Automated actions (CI/CD)</a:t>
            </a: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3742058"/>
            <a:ext cx="4286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If it’s not in git, it doesn’t exist.</a:t>
            </a:r>
          </a:p>
        </p:txBody>
      </p:sp>
      <p:pic>
        <p:nvPicPr>
          <p:cNvPr id="8" name="Picture 7" descr="Screen Shot 2019-06-28 at 6.12.50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405" y="971871"/>
            <a:ext cx="2450419" cy="2770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2" name="Google Shape;172;p24"/>
          <p:cNvSpPr txBox="1"/>
          <p:nvPr/>
        </p:nvSpPr>
        <p:spPr>
          <a:xfrm>
            <a:off x="429837" y="1171538"/>
            <a:ext cx="3935787" cy="4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smtClean="0">
                <a:solidFill>
                  <a:srgbClr val="21A1DE"/>
                </a:solidFill>
                <a:latin typeface="Montserrat"/>
                <a:ea typeface="Montserrat"/>
                <a:cs typeface="Montserrat"/>
                <a:sym typeface="Montserrat"/>
              </a:rPr>
              <a:t>What are common features?</a:t>
            </a:r>
            <a:endParaRPr dirty="0">
              <a:solidFill>
                <a:srgbClr val="21A1D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4"/>
          <p:cNvSpPr txBox="1"/>
          <p:nvPr/>
        </p:nvSpPr>
        <p:spPr>
          <a:xfrm>
            <a:off x="429875" y="1561200"/>
            <a:ext cx="8172900" cy="27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b="1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Full backup of project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Revision history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i="0" u="none" strike="noStrike" cap="none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Audit log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Merging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Code approvals</a:t>
            </a: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r>
              <a:rPr lang="en-US" sz="1600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Automated actions (CI/CD)</a:t>
            </a:r>
            <a:endParaRPr sz="1600" i="0" u="none" strike="noStrike" cap="none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mfortaa"/>
              <a:buChar char="·"/>
            </a:pPr>
            <a:endParaRPr sz="1600" i="0" u="none" strike="noStrike" cap="none" dirty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002089"/>
            <a:ext cx="42862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sz="3000" b="1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GIT is “correct”.</a:t>
            </a:r>
          </a:p>
          <a:p>
            <a:pPr marL="457200" lvl="0" indent="-330200" algn="ctr">
              <a:buClr>
                <a:schemeClr val="dk2"/>
              </a:buClr>
              <a:buSzPts val="1600"/>
            </a:pP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Not production.</a:t>
            </a:r>
          </a:p>
          <a:p>
            <a:pPr marL="457200" lvl="0" indent="-330200" algn="ctr">
              <a:buClr>
                <a:schemeClr val="dk2"/>
              </a:buClr>
              <a:buSzPts val="1600"/>
            </a:pP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Not the sandbox.</a:t>
            </a:r>
          </a:p>
          <a:p>
            <a:pPr marL="457200" lvl="0" indent="-330200" algn="ctr">
              <a:buClr>
                <a:schemeClr val="dk2"/>
              </a:buClr>
              <a:buSzPts val="1600"/>
            </a:pP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Not the backup sandbox.</a:t>
            </a:r>
          </a:p>
          <a:p>
            <a:pPr marL="457200" lvl="0" indent="-330200" algn="ctr">
              <a:buClr>
                <a:schemeClr val="dk2"/>
              </a:buClr>
              <a:buSzPts val="1600"/>
            </a:pP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Not the word document on Kris’ laptop.</a:t>
            </a:r>
          </a:p>
          <a:p>
            <a:pPr marL="457200" lvl="0" indent="-330200" algn="ctr">
              <a:buClr>
                <a:schemeClr val="dk2"/>
              </a:buClr>
              <a:buSzPts val="1600"/>
            </a:pP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It becomes the source of truth, the gold standard.</a:t>
            </a:r>
          </a:p>
          <a:p>
            <a:pPr marL="457200" lvl="0" indent="-330200" algn="ctr">
              <a:buClr>
                <a:schemeClr val="dk2"/>
              </a:buClr>
              <a:buSzPts val="1600"/>
            </a:pP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indent="-330200" algn="ctr">
              <a:buClr>
                <a:schemeClr val="dk2"/>
              </a:buClr>
              <a:buSzPts val="1600"/>
            </a:pP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What’s in git is how the system is supposed to be</a:t>
            </a:r>
            <a:r>
              <a:rPr lang="en-US" dirty="0" smtClean="0">
                <a:solidFill>
                  <a:schemeClr val="dk2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lang="en-US" dirty="0" smtClean="0">
              <a:solidFill>
                <a:schemeClr val="dk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485539" y="277671"/>
            <a:ext cx="81729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05204E"/>
                </a:solidFill>
                <a:latin typeface="Comfortaa"/>
                <a:ea typeface="Comfortaa"/>
                <a:cs typeface="Comfortaa"/>
                <a:sym typeface="Comfortaa"/>
              </a:rPr>
              <a:t>Why GIT?</a:t>
            </a:r>
            <a:endParaRPr sz="2800" b="1" i="0" u="none" strike="noStrike" cap="none" dirty="0">
              <a:solidFill>
                <a:srgbClr val="05204E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" name="Picture 5" descr="Screen Shot 2019-06-29 at 11.51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90" y="971870"/>
            <a:ext cx="7397220" cy="34494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ND19 Deck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14584</TotalTime>
  <Words>1783</Words>
  <Application>Microsoft Macintosh PowerPoint</Application>
  <PresentationFormat>On-screen Show (16:9)</PresentationFormat>
  <Paragraphs>521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Montserrat</vt:lpstr>
      <vt:lpstr>Comfortaa</vt:lpstr>
      <vt:lpstr>TND19 Deck Template</vt:lpstr>
      <vt:lpstr>GET Your Admins On GIT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Mike</cp:lastModifiedBy>
  <cp:revision>137</cp:revision>
  <dcterms:created xsi:type="dcterms:W3CDTF">2019-06-27T19:02:34Z</dcterms:created>
  <dcterms:modified xsi:type="dcterms:W3CDTF">2019-07-07T21:33:32Z</dcterms:modified>
</cp:coreProperties>
</file>