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72.png"/><Relationship Id="rId9" Type="http://schemas.openxmlformats.org/officeDocument/2006/relationships/image" Target="../media/image96.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4" Type="http://schemas.openxmlformats.org/officeDocument/2006/relationships/image" Target="../media/image109.png"/><Relationship Id="rId15" Type="http://schemas.openxmlformats.org/officeDocument/2006/relationships/image" Target="../media/image110.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 Id="rId3" Type="http://schemas.openxmlformats.org/officeDocument/2006/relationships/image" Target="../media/image9.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9.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112.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9.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tif"/></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tif"/></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0.jpeg"/><Relationship Id="rId6"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1.jpeg"/><Relationship Id="rId6"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8.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4.jpeg"/><Relationship Id="rId6" Type="http://schemas.openxmlformats.org/officeDocument/2006/relationships/image" Target="../media/image9.png"/><Relationship Id="rId7"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8.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tif"/></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tif"/></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1.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1.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6.png"/><Relationship Id="rId4" Type="http://schemas.openxmlformats.org/officeDocument/2006/relationships/image" Target="../media/image9.png"/><Relationship Id="rId5" Type="http://schemas.openxmlformats.org/officeDocument/2006/relationships/image" Target="../media/image1.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1.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4.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9.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3.png"/><Relationship Id="rId14" Type="http://schemas.openxmlformats.org/officeDocument/2006/relationships/image" Target="../media/image7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9.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5.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14"/>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13"/>
          </p:nvPr>
        </p:nvSpPr>
        <p:spPr>
          <a:xfrm>
            <a:off x="4377366" y="1687800"/>
            <a:ext cx="3429001" cy="4224300"/>
          </a:xfrm>
          <a:prstGeom prst="rect">
            <a:avLst/>
          </a:prstGeom>
        </p:spPr>
        <p:txBody>
          <a:bodyPr/>
          <a:lstStyle/>
          <a:p>
            <a:pPr/>
          </a:p>
        </p:txBody>
      </p:sp>
      <p:sp>
        <p:nvSpPr>
          <p:cNvPr id="128" name="Google Shape;83;p12"/>
          <p:cNvSpPr txBox="1"/>
          <p:nvPr>
            <p:ph type="body" sz="quarter" idx="14"/>
          </p:nvPr>
        </p:nvSpPr>
        <p:spPr>
          <a:xfrm>
            <a:off x="8183232" y="1687514"/>
            <a:ext cx="3429001" cy="4224300"/>
          </a:xfrm>
          <a:prstGeom prst="rect">
            <a:avLst/>
          </a:prstGeom>
        </p:spPr>
        <p:txBody>
          <a:bodyPr/>
          <a:lstStyle/>
          <a:p>
            <a:pPr/>
          </a:p>
        </p:txBody>
      </p:sp>
      <p:sp>
        <p:nvSpPr>
          <p:cNvPr id="129" name="Google Shape;84;p12"/>
          <p:cNvSpPr txBox="1"/>
          <p:nvPr>
            <p:ph type="body" sz="quarter" idx="15"/>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13"/>
          </p:nvPr>
        </p:nvSpPr>
        <p:spPr>
          <a:xfrm>
            <a:off x="571500" y="1839914"/>
            <a:ext cx="6862199" cy="4224300"/>
          </a:xfrm>
          <a:prstGeom prst="rect">
            <a:avLst/>
          </a:prstGeom>
        </p:spPr>
        <p:txBody>
          <a:bodyPr/>
          <a:lstStyle/>
          <a:p>
            <a:pPr/>
          </a:p>
        </p:txBody>
      </p:sp>
      <p:sp>
        <p:nvSpPr>
          <p:cNvPr id="212" name="Google Shape;120;p19"/>
          <p:cNvSpPr txBox="1"/>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13"/>
          </p:nvPr>
        </p:nvSpPr>
        <p:spPr>
          <a:xfrm>
            <a:off x="571499" y="1839914"/>
            <a:ext cx="3272401" cy="4224300"/>
          </a:xfrm>
          <a:prstGeom prst="rect">
            <a:avLst/>
          </a:prstGeom>
        </p:spPr>
        <p:txBody>
          <a:bodyPr/>
          <a:lstStyle/>
          <a:p>
            <a:pPr/>
          </a:p>
        </p:txBody>
      </p:sp>
      <p:sp>
        <p:nvSpPr>
          <p:cNvPr id="226" name="Google Shape;127;p20"/>
          <p:cNvSpPr txBox="1"/>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13"/>
          </p:nvPr>
        </p:nvSpPr>
        <p:spPr>
          <a:xfrm>
            <a:off x="6313932" y="1688083"/>
            <a:ext cx="5303400" cy="4223701"/>
          </a:xfrm>
          <a:prstGeom prst="rect">
            <a:avLst/>
          </a:prstGeom>
        </p:spPr>
        <p:txBody>
          <a:bodyPr/>
          <a:lstStyle/>
          <a:p>
            <a:pPr/>
          </a:p>
        </p:txBody>
      </p:sp>
      <p:sp>
        <p:nvSpPr>
          <p:cNvPr id="29" name="Google Shape;35;p3"/>
          <p:cNvSpPr txBox="1"/>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13"/>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13"/>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13"/>
          </p:nvPr>
        </p:nvSpPr>
        <p:spPr>
          <a:xfrm>
            <a:off x="571499" y="1078991"/>
            <a:ext cx="11046002" cy="329101"/>
          </a:xfrm>
          <a:prstGeom prst="rect">
            <a:avLst/>
          </a:prstGeom>
        </p:spPr>
        <p:txBody>
          <a:bodyPr anchor="ctr"/>
          <a:lstStyle/>
          <a:p>
            <a:pPr>
              <a:spcBef>
                <a:spcPts val="0"/>
              </a:spcBef>
              <a:defRPr sz="2400">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14"/>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13"/>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13"/>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14"/>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13"/>
          </p:nvPr>
        </p:nvSpPr>
        <p:spPr>
          <a:xfrm>
            <a:off x="502713" y="935814"/>
            <a:ext cx="11046002" cy="338701"/>
          </a:xfrm>
          <a:prstGeom prst="rect">
            <a:avLst/>
          </a:prstGeom>
        </p:spPr>
        <p:txBody>
          <a:bodyPr/>
          <a:lstStyle/>
          <a:p>
            <a:pPr>
              <a:spcBef>
                <a:spcPts val="0"/>
              </a:spcBef>
              <a:defRPr sz="2200">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13"/>
          </p:nvPr>
        </p:nvSpPr>
        <p:spPr>
          <a:xfrm>
            <a:off x="502710" y="966889"/>
            <a:ext cx="11046002" cy="307801"/>
          </a:xfrm>
          <a:prstGeom prst="rect">
            <a:avLst/>
          </a:prstGeom>
        </p:spPr>
        <p:txBody>
          <a:bodyPr/>
          <a:lstStyle/>
          <a:p>
            <a:pPr>
              <a:spcBef>
                <a:spcPts val="0"/>
              </a:spcBef>
              <a:defRPr sz="2200">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13"/>
          </p:nvPr>
        </p:nvSpPr>
        <p:spPr>
          <a:xfrm>
            <a:off x="2009444" y="4740047"/>
            <a:ext cx="7695901" cy="285001"/>
          </a:xfrm>
          <a:prstGeom prst="rect">
            <a:avLst/>
          </a:prstGeom>
        </p:spPr>
        <p:txBody>
          <a:bodyPr/>
          <a:lstStyle/>
          <a:p>
            <a:pPr>
              <a:spcBef>
                <a:spcPts val="0"/>
              </a:spcBef>
              <a:defRPr sz="1400">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14"/>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15"/>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p>
        </p:txBody>
      </p:sp>
      <p:sp>
        <p:nvSpPr>
          <p:cNvPr id="628" name="Google Shape;325;p48"/>
          <p:cNvSpPr txBox="1"/>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13"/>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13"/>
          </p:nvPr>
        </p:nvSpPr>
        <p:spPr>
          <a:xfrm>
            <a:off x="541080" y="1143000"/>
            <a:ext cx="101574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13"/>
          </p:nvPr>
        </p:nvSpPr>
        <p:spPr>
          <a:xfrm>
            <a:off x="384176" y="1143000"/>
            <a:ext cx="10314000" cy="3513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13"/>
          </p:nvPr>
        </p:nvSpPr>
        <p:spPr>
          <a:xfrm>
            <a:off x="541080" y="2286000"/>
            <a:ext cx="10154702" cy="351300"/>
          </a:xfrm>
          <a:prstGeom prst="rect">
            <a:avLst/>
          </a:prstGeom>
        </p:spPr>
        <p:txBody>
          <a:bodyPr lIns="22874" tIns="22874" rIns="22874" bIns="22874"/>
          <a:lstStyle/>
          <a:p>
            <a:pPr>
              <a:lnSpc>
                <a:spcPct val="80000"/>
              </a:lnSpc>
              <a:spcBef>
                <a:spcPts val="0"/>
              </a:spcBef>
              <a:defRPr baseline="30000" sz="2400">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13"/>
          </p:nvPr>
        </p:nvSpPr>
        <p:spPr>
          <a:xfrm>
            <a:off x="541080" y="24003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13"/>
          </p:nvPr>
        </p:nvSpPr>
        <p:spPr>
          <a:xfrm>
            <a:off x="541080" y="20828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13"/>
          </p:nvPr>
        </p:nvSpPr>
        <p:spPr>
          <a:xfrm>
            <a:off x="502713" y="968960"/>
            <a:ext cx="11046002" cy="308101"/>
          </a:xfrm>
          <a:prstGeom prst="rect">
            <a:avLst/>
          </a:prstGeom>
        </p:spPr>
        <p:txBody>
          <a:bodyPr lIns="45699" tIns="45699" rIns="45699" bIns="45699"/>
          <a:lstStyle/>
          <a:p>
            <a:pPr>
              <a:spcBef>
                <a:spcPts val="0"/>
              </a:spcBef>
              <a:defRPr baseline="30000" sz="2300">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13"/>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6.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7.tif"/><Relationship Id="rId3" Type="http://schemas.openxmlformats.org/officeDocument/2006/relationships/image" Target="../media/image8.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9.tif"/><Relationship Id="rId3" Type="http://schemas.openxmlformats.org/officeDocument/2006/relationships/image" Target="../media/image10.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releasenotes.docs.salesforce.com/en-us/spring20/release-notes/salesforce_release_notes.htm" TargetMode="External"/><Relationship Id="rId3" Type="http://schemas.openxmlformats.org/officeDocument/2006/relationships/hyperlink" Target="https://www.reddit.com/r/salesforce/comments/eixug3/spring_20_release_notes_abridged_edition/" TargetMode="External"/><Relationship Id="rId4" Type="http://schemas.openxmlformats.org/officeDocument/2006/relationships/hyperlink" Target="https://trailhead.salesforce.com/en/content/learn/modules/spring-20-release-highlights"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sx="100000" sy="100000" kx="0" ky="0" algn="b" rotWithShape="0" blurRad="63500" dist="19050" dir="5400000">
              <a:srgbClr val="000000">
                <a:alpha val="50000"/>
              </a:srgbClr>
            </a:outerShdw>
          </a:effectLst>
        </p:spPr>
      </p:pic>
      <p:sp>
        <p:nvSpPr>
          <p:cNvPr id="2058" name="Syracuse…"/>
          <p:cNvSpPr txBox="1"/>
          <p:nvPr/>
        </p:nvSpPr>
        <p:spPr>
          <a:xfrm>
            <a:off x="1727820" y="2057400"/>
            <a:ext cx="6160493" cy="31076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p>
          <a:p>
            <a:pPr lvl="5" indent="457200">
              <a:lnSpc>
                <a:spcPct val="90000"/>
              </a:lnSpc>
              <a:defRPr sz="4400">
                <a:solidFill>
                  <a:srgbClr val="FFFFFF"/>
                </a:solidFill>
                <a:latin typeface="Salesforce Sans"/>
                <a:ea typeface="Salesforce Sans"/>
                <a:cs typeface="Salesforce Sans"/>
                <a:sym typeface="Salesforce Sans"/>
              </a:defRPr>
            </a:pPr>
            <a:r>
              <a:t>Feb 26</a:t>
            </a:r>
          </a:p>
          <a:p>
            <a:pPr lvl="5" indent="457200">
              <a:lnSpc>
                <a:spcPct val="90000"/>
              </a:lnSpc>
              <a:defRPr sz="4400">
                <a:solidFill>
                  <a:srgbClr val="FFFFFF"/>
                </a:solidFill>
                <a:latin typeface="Salesforce Sans"/>
                <a:ea typeface="Salesforce Sans"/>
                <a:cs typeface="Salesforce Sans"/>
                <a:sym typeface="Salesforce Sans"/>
              </a:defRPr>
            </a:pPr>
            <a:r>
              <a:t>  2020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2" name="Google Shape;1470;p125"/>
          <p:cNvSpPr txBox="1"/>
          <p:nvPr>
            <p:ph type="title"/>
          </p:nvPr>
        </p:nvSpPr>
        <p:spPr>
          <a:xfrm>
            <a:off x="495299" y="144862"/>
            <a:ext cx="11046002" cy="990002"/>
          </a:xfrm>
          <a:prstGeom prst="rect">
            <a:avLst/>
          </a:prstGeom>
        </p:spPr>
        <p:txBody>
          <a:bodyPr/>
          <a:lstStyle/>
          <a:p>
            <a:pPr/>
            <a:r>
              <a:t>Lightning</a:t>
            </a:r>
          </a:p>
        </p:txBody>
      </p:sp>
      <p:sp>
        <p:nvSpPr>
          <p:cNvPr id="2093"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pPr>
            <a:r>
              <a:t>All orgs have lightning enabled</a:t>
            </a:r>
          </a:p>
          <a:p>
            <a:pPr lvl="1" marL="171608" indent="-171608" defTabSz="859536">
              <a:spcBef>
                <a:spcPts val="400"/>
              </a:spcBef>
              <a:buClr>
                <a:srgbClr val="8D837B"/>
              </a:buClr>
              <a:buSzPts val="1600"/>
              <a:buFont typeface="Arial"/>
              <a:defRPr sz="1692">
                <a:solidFill>
                  <a:srgbClr val="8D837B"/>
                </a:solidFill>
              </a:defRPr>
            </a:pPr>
            <a:r>
              <a:t>Lightning now enabled for everyone</a:t>
            </a:r>
          </a:p>
          <a:p>
            <a:pPr lvl="1" marL="171608" indent="-171608" defTabSz="859536">
              <a:spcBef>
                <a:spcPts val="400"/>
              </a:spcBef>
              <a:buClr>
                <a:srgbClr val="8D837B"/>
              </a:buClr>
              <a:buSzPts val="1600"/>
              <a:buFont typeface="Arial"/>
              <a:defRPr sz="1692">
                <a:solidFill>
                  <a:srgbClr val="8D837B"/>
                </a:solidFill>
              </a:defRPr>
            </a:pPr>
            <a:r>
              <a:t>You can still disable user’s access to lightning</a:t>
            </a:r>
          </a:p>
          <a:p>
            <a:pPr lvl="1" marL="171608" indent="-171608" defTabSz="859536">
              <a:spcBef>
                <a:spcPts val="400"/>
              </a:spcBef>
              <a:buClr>
                <a:srgbClr val="8D837B"/>
              </a:buClr>
              <a:buSzPts val="1600"/>
              <a:buFont typeface="Arial"/>
              <a:defRPr sz="1692">
                <a:solidFill>
                  <a:srgbClr val="8D837B"/>
                </a:solidFill>
              </a:defRPr>
            </a:pPr>
            <a:r>
              <a:t>Classic is on borrowed time; SF is getting more aggressive in converting</a:t>
            </a:r>
          </a:p>
          <a:p>
            <a:pPr lvl="1" marL="171608" indent="-171608" defTabSz="859536">
              <a:spcBef>
                <a:spcPts val="400"/>
              </a:spcBef>
              <a:buClr>
                <a:srgbClr val="8D837B"/>
              </a:buClr>
              <a:buSzPts val="1600"/>
              <a:buFont typeface="Arial"/>
              <a:defRPr sz="1692">
                <a:solidFill>
                  <a:srgbClr val="8D837B"/>
                </a:solidFill>
              </a:defRPr>
            </a:pPr>
          </a:p>
          <a:p>
            <a:pPr marL="0" defTabSz="859536">
              <a:spcBef>
                <a:spcPts val="1000"/>
              </a:spcBef>
              <a:defRPr sz="1879"/>
            </a:pPr>
            <a:r>
              <a:t>Lightning Experience Configuration Converter</a:t>
            </a:r>
          </a:p>
          <a:p>
            <a:pPr lvl="1" marL="171608" indent="-171608" defTabSz="859536">
              <a:spcBef>
                <a:spcPts val="400"/>
              </a:spcBef>
              <a:buClr>
                <a:srgbClr val="8D837B"/>
              </a:buClr>
              <a:buSzPts val="1600"/>
              <a:buFont typeface="Arial"/>
              <a:defRPr sz="1692">
                <a:solidFill>
                  <a:srgbClr val="8D837B"/>
                </a:solidFill>
              </a:defRPr>
            </a:pPr>
            <a:r>
              <a:t>Now in beta, looks like an app</a:t>
            </a:r>
          </a:p>
          <a:p>
            <a:pPr lvl="1" marL="171608" indent="-171608" defTabSz="859536">
              <a:spcBef>
                <a:spcPts val="400"/>
              </a:spcBef>
              <a:buClr>
                <a:srgbClr val="8D837B"/>
              </a:buClr>
              <a:buSzPts val="1600"/>
              <a:buFont typeface="Arial"/>
              <a:defRPr sz="1692">
                <a:solidFill>
                  <a:srgbClr val="8D837B"/>
                </a:solidFill>
              </a:defRPr>
            </a:pPr>
            <a:r>
              <a:t>But is a standalone tool that lives outside the org</a:t>
            </a:r>
          </a:p>
          <a:p>
            <a:pPr lvl="1" marL="171608" indent="-171608" defTabSz="859536">
              <a:spcBef>
                <a:spcPts val="400"/>
              </a:spcBef>
              <a:buClr>
                <a:srgbClr val="8D837B"/>
              </a:buClr>
              <a:buSzPts val="1600"/>
              <a:buFont typeface="Arial"/>
              <a:defRPr sz="1692">
                <a:solidFill>
                  <a:srgbClr val="8D837B"/>
                </a:solidFill>
              </a:defRPr>
            </a:pPr>
          </a:p>
          <a:p>
            <a:pPr marL="0" defTabSz="859536">
              <a:spcBef>
                <a:spcPts val="1000"/>
              </a:spcBef>
              <a:defRPr sz="1879"/>
            </a:pPr>
            <a:r>
              <a:t>Lightning News</a:t>
            </a:r>
          </a:p>
          <a:p>
            <a:pPr lvl="1" marL="171608" indent="-171608" defTabSz="859536">
              <a:spcBef>
                <a:spcPts val="400"/>
              </a:spcBef>
              <a:buClr>
                <a:srgbClr val="8D837B"/>
              </a:buClr>
              <a:buSzPts val="1600"/>
              <a:buFont typeface="Arial"/>
              <a:defRPr sz="1692">
                <a:solidFill>
                  <a:srgbClr val="8D837B"/>
                </a:solidFill>
              </a:defRPr>
            </a:pPr>
            <a:r>
              <a:t>News supports english language articles from Brazil, France, Germany, India, Japan, Netherlands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5" name="Google Shape;1470;p125"/>
          <p:cNvSpPr txBox="1"/>
          <p:nvPr>
            <p:ph type="title"/>
          </p:nvPr>
        </p:nvSpPr>
        <p:spPr>
          <a:xfrm>
            <a:off x="495299" y="144862"/>
            <a:ext cx="11046002" cy="990002"/>
          </a:xfrm>
          <a:prstGeom prst="rect">
            <a:avLst/>
          </a:prstGeom>
        </p:spPr>
        <p:txBody>
          <a:bodyPr/>
          <a:lstStyle/>
          <a:p>
            <a:pPr/>
            <a:r>
              <a:t>Lightning</a:t>
            </a:r>
          </a:p>
        </p:txBody>
      </p:sp>
      <p:sp>
        <p:nvSpPr>
          <p:cNvPr id="2096" name="Google Shape;1471;p125"/>
          <p:cNvSpPr txBox="1"/>
          <p:nvPr>
            <p:ph type="body" sz="half" idx="1"/>
          </p:nvPr>
        </p:nvSpPr>
        <p:spPr>
          <a:xfrm>
            <a:off x="508025" y="1616290"/>
            <a:ext cx="5695879" cy="3964147"/>
          </a:xfrm>
          <a:prstGeom prst="rect">
            <a:avLst/>
          </a:prstGeom>
        </p:spPr>
        <p:txBody>
          <a:bodyPr/>
          <a:lstStyle/>
          <a:p>
            <a:pPr marL="0" defTabSz="768095">
              <a:spcBef>
                <a:spcPts val="900"/>
              </a:spcBef>
              <a:defRPr sz="1679"/>
            </a:pPr>
            <a:r>
              <a:t>Dark Mode (Chrome Lightning Extension)</a:t>
            </a:r>
          </a:p>
          <a:p>
            <a:pPr lvl="1" marL="153352" indent="-153352" defTabSz="768095">
              <a:spcBef>
                <a:spcPts val="400"/>
              </a:spcBef>
              <a:buClr>
                <a:srgbClr val="8D837B"/>
              </a:buClr>
              <a:buSzPts val="1500"/>
              <a:buFont typeface="Arial"/>
              <a:defRPr sz="1512">
                <a:solidFill>
                  <a:srgbClr val="8D837B"/>
                </a:solidFill>
              </a:defRPr>
            </a:pPr>
            <a:r>
              <a:t>Enables a dark mode</a:t>
            </a:r>
          </a:p>
          <a:p>
            <a:pPr lvl="1" marL="153352" indent="-153352" defTabSz="768095">
              <a:spcBef>
                <a:spcPts val="400"/>
              </a:spcBef>
              <a:buClr>
                <a:srgbClr val="8D837B"/>
              </a:buClr>
              <a:buSzPts val="1500"/>
              <a:buFont typeface="Arial"/>
              <a:defRPr sz="1512">
                <a:solidFill>
                  <a:srgbClr val="8D837B"/>
                </a:solidFill>
              </a:defRPr>
            </a:pPr>
          </a:p>
          <a:p>
            <a:pPr marL="0" defTabSz="768095">
              <a:spcBef>
                <a:spcPts val="900"/>
              </a:spcBef>
              <a:defRPr sz="1679"/>
            </a:pPr>
            <a:r>
              <a:t>Link Grabber (Chrome Lightning Extension)</a:t>
            </a:r>
          </a:p>
          <a:p>
            <a:pPr lvl="1" marL="153352" indent="-153352" defTabSz="768095">
              <a:spcBef>
                <a:spcPts val="400"/>
              </a:spcBef>
              <a:buClr>
                <a:srgbClr val="8D837B"/>
              </a:buClr>
              <a:buSzPts val="1500"/>
              <a:buFont typeface="Arial"/>
              <a:defRPr sz="1512">
                <a:solidFill>
                  <a:srgbClr val="8D837B"/>
                </a:solidFill>
              </a:defRPr>
            </a:pPr>
            <a:r>
              <a:t>Links from outside SF opens in a new SF console tab, not a new browser tab</a:t>
            </a:r>
          </a:p>
          <a:p>
            <a:pPr lvl="1" marL="153352" indent="-153352" defTabSz="768095">
              <a:spcBef>
                <a:spcPts val="400"/>
              </a:spcBef>
              <a:buClr>
                <a:srgbClr val="8D837B"/>
              </a:buClr>
              <a:buSzPts val="1500"/>
              <a:buFont typeface="Arial"/>
              <a:defRPr sz="1512">
                <a:solidFill>
                  <a:srgbClr val="8D837B"/>
                </a:solidFill>
              </a:defRPr>
            </a:pPr>
            <a:r>
              <a:t>Outside links could be from an email, slack, chat, IM, etc</a:t>
            </a:r>
          </a:p>
          <a:p>
            <a:pPr lvl="1" marL="153352" indent="-153352" defTabSz="768095">
              <a:spcBef>
                <a:spcPts val="400"/>
              </a:spcBef>
              <a:buClr>
                <a:srgbClr val="8D837B"/>
              </a:buClr>
              <a:buSzPts val="1500"/>
              <a:buFont typeface="Arial"/>
              <a:defRPr sz="1512">
                <a:solidFill>
                  <a:srgbClr val="8D837B"/>
                </a:solidFill>
              </a:defRPr>
            </a:pPr>
          </a:p>
          <a:p>
            <a:pPr marL="0" defTabSz="768095">
              <a:spcBef>
                <a:spcPts val="900"/>
              </a:spcBef>
              <a:defRPr sz="1679"/>
            </a:pPr>
            <a:r>
              <a:t>Component Customization (Chrome Lightning Extension)</a:t>
            </a:r>
          </a:p>
          <a:p>
            <a:pPr lvl="1" marL="153352" indent="-153352" defTabSz="768095">
              <a:spcBef>
                <a:spcPts val="400"/>
              </a:spcBef>
              <a:buClr>
                <a:srgbClr val="8D837B"/>
              </a:buClr>
              <a:buSzPts val="1500"/>
              <a:buFont typeface="Arial"/>
              <a:defRPr sz="1512">
                <a:solidFill>
                  <a:srgbClr val="8D837B"/>
                </a:solidFill>
              </a:defRPr>
            </a:pPr>
            <a:r>
              <a:t>Allows users to hide components on home and record pages</a:t>
            </a:r>
          </a:p>
          <a:p>
            <a:pPr lvl="1" marL="153352" indent="-153352" defTabSz="768095">
              <a:spcBef>
                <a:spcPts val="400"/>
              </a:spcBef>
              <a:buClr>
                <a:srgbClr val="8D837B"/>
              </a:buClr>
              <a:buSzPts val="1500"/>
              <a:buFont typeface="Arial"/>
              <a:defRPr sz="1512">
                <a:solidFill>
                  <a:srgbClr val="8D837B"/>
                </a:solidFill>
              </a:defRPr>
            </a:pPr>
          </a:p>
          <a:p>
            <a:pPr marL="0" defTabSz="768095">
              <a:spcBef>
                <a:spcPts val="900"/>
              </a:spcBef>
              <a:defRPr sz="1679"/>
            </a:pPr>
            <a:r>
              <a:t>Chrome Lightning Extension features must be enabled in setup by an admin and are all in beta</a:t>
            </a:r>
          </a:p>
        </p:txBody>
      </p:sp>
      <p:pic>
        <p:nvPicPr>
          <p:cNvPr id="2097" name="Image" descr="Image"/>
          <p:cNvPicPr>
            <a:picLocks noChangeAspect="1"/>
          </p:cNvPicPr>
          <p:nvPr/>
        </p:nvPicPr>
        <p:blipFill>
          <a:blip r:embed="rId2">
            <a:extLst/>
          </a:blip>
          <a:stretch>
            <a:fillRect/>
          </a:stretch>
        </p:blipFill>
        <p:spPr>
          <a:xfrm>
            <a:off x="6173407" y="1649015"/>
            <a:ext cx="5695829" cy="3559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9" name="Google Shape;1470;p125"/>
          <p:cNvSpPr txBox="1"/>
          <p:nvPr>
            <p:ph type="title"/>
          </p:nvPr>
        </p:nvSpPr>
        <p:spPr>
          <a:xfrm>
            <a:off x="495299" y="144862"/>
            <a:ext cx="11046002" cy="990002"/>
          </a:xfrm>
          <a:prstGeom prst="rect">
            <a:avLst/>
          </a:prstGeom>
        </p:spPr>
        <p:txBody>
          <a:bodyPr/>
          <a:lstStyle/>
          <a:p>
            <a:pPr/>
            <a:r>
              <a:t>Lightning</a:t>
            </a:r>
          </a:p>
        </p:txBody>
      </p:sp>
      <p:sp>
        <p:nvSpPr>
          <p:cNvPr id="2100" name="Google Shape;1471;p125"/>
          <p:cNvSpPr txBox="1"/>
          <p:nvPr>
            <p:ph type="body" idx="1"/>
          </p:nvPr>
        </p:nvSpPr>
        <p:spPr>
          <a:xfrm>
            <a:off x="508025" y="1616290"/>
            <a:ext cx="11046002" cy="3779401"/>
          </a:xfrm>
          <a:prstGeom prst="rect">
            <a:avLst/>
          </a:prstGeom>
        </p:spPr>
        <p:txBody>
          <a:bodyPr/>
          <a:lstStyle/>
          <a:p>
            <a:pPr marL="0"/>
            <a:r>
              <a:t>Email threading</a:t>
            </a:r>
          </a:p>
          <a:p>
            <a:pPr lvl="1" marL="182562" indent="-182562">
              <a:spcBef>
                <a:spcPts val="500"/>
              </a:spcBef>
              <a:buClr>
                <a:srgbClr val="8D837B"/>
              </a:buClr>
              <a:buSzPts val="1800"/>
              <a:buFont typeface="Arial"/>
              <a:defRPr sz="1800">
                <a:solidFill>
                  <a:srgbClr val="8D837B"/>
                </a:solidFill>
              </a:defRPr>
            </a:pPr>
            <a:r>
              <a:t>Emails are now threaded</a:t>
            </a:r>
          </a:p>
          <a:p>
            <a:pPr lvl="1" marL="182562" indent="-182562">
              <a:spcBef>
                <a:spcPts val="500"/>
              </a:spcBef>
              <a:buClr>
                <a:srgbClr val="8D837B"/>
              </a:buClr>
              <a:buSzPts val="1800"/>
              <a:buFont typeface="Arial"/>
              <a:defRPr sz="1800">
                <a:solidFill>
                  <a:srgbClr val="8D837B"/>
                </a:solidFill>
              </a:defRPr>
            </a:pPr>
            <a:r>
              <a:t>Shows 1, 2, 3, 3+ replies in collapsed view</a:t>
            </a:r>
          </a:p>
          <a:p>
            <a:pPr lvl="1" marL="182562" indent="-182562">
              <a:spcBef>
                <a:spcPts val="500"/>
              </a:spcBef>
              <a:buClr>
                <a:srgbClr val="8D837B"/>
              </a:buClr>
              <a:buSzPts val="1800"/>
              <a:buFont typeface="Arial"/>
              <a:defRPr sz="1800">
                <a:solidFill>
                  <a:srgbClr val="8D837B"/>
                </a:solidFill>
              </a:defRPr>
            </a:pPr>
            <a:r>
              <a:t>Effective only for emails sent after Spring 20</a:t>
            </a:r>
          </a:p>
        </p:txBody>
      </p:sp>
      <p:pic>
        <p:nvPicPr>
          <p:cNvPr id="2101" name="Image" descr="Image"/>
          <p:cNvPicPr>
            <a:picLocks noChangeAspect="1"/>
          </p:cNvPicPr>
          <p:nvPr/>
        </p:nvPicPr>
        <p:blipFill>
          <a:blip r:embed="rId2">
            <a:extLst/>
          </a:blip>
          <a:stretch>
            <a:fillRect/>
          </a:stretch>
        </p:blipFill>
        <p:spPr>
          <a:xfrm>
            <a:off x="6667237" y="1197630"/>
            <a:ext cx="4775077" cy="5393489"/>
          </a:xfrm>
          <a:prstGeom prst="rect">
            <a:avLst/>
          </a:prstGeom>
          <a:ln w="12700">
            <a:miter lim="400000"/>
          </a:ln>
        </p:spPr>
      </p:pic>
      <p:pic>
        <p:nvPicPr>
          <p:cNvPr id="2102" name="Image" descr="Image"/>
          <p:cNvPicPr>
            <a:picLocks noChangeAspect="1"/>
          </p:cNvPicPr>
          <p:nvPr/>
        </p:nvPicPr>
        <p:blipFill>
          <a:blip r:embed="rId3">
            <a:extLst/>
          </a:blip>
          <a:stretch>
            <a:fillRect/>
          </a:stretch>
        </p:blipFill>
        <p:spPr>
          <a:xfrm>
            <a:off x="2323828" y="3109470"/>
            <a:ext cx="4139050" cy="29428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4" name="Google Shape;1470;p125"/>
          <p:cNvSpPr txBox="1"/>
          <p:nvPr>
            <p:ph type="title"/>
          </p:nvPr>
        </p:nvSpPr>
        <p:spPr>
          <a:xfrm>
            <a:off x="495299" y="144862"/>
            <a:ext cx="11046002" cy="990002"/>
          </a:xfrm>
          <a:prstGeom prst="rect">
            <a:avLst/>
          </a:prstGeom>
        </p:spPr>
        <p:txBody>
          <a:bodyPr/>
          <a:lstStyle/>
          <a:p>
            <a:pPr/>
            <a:r>
              <a:t>Lightning</a:t>
            </a:r>
          </a:p>
        </p:txBody>
      </p:sp>
      <p:sp>
        <p:nvSpPr>
          <p:cNvPr id="2105" name="Google Shape;1471;p125"/>
          <p:cNvSpPr txBox="1"/>
          <p:nvPr>
            <p:ph type="body" idx="1"/>
          </p:nvPr>
        </p:nvSpPr>
        <p:spPr>
          <a:xfrm>
            <a:off x="508025" y="1616290"/>
            <a:ext cx="11046002" cy="3779401"/>
          </a:xfrm>
          <a:prstGeom prst="rect">
            <a:avLst/>
          </a:prstGeom>
        </p:spPr>
        <p:txBody>
          <a:bodyPr/>
          <a:lstStyle/>
          <a:p>
            <a:pPr marL="0"/>
            <a:r>
              <a:t>App Launcher</a:t>
            </a:r>
          </a:p>
          <a:p>
            <a:pPr lvl="1" marL="182562" indent="-182562">
              <a:spcBef>
                <a:spcPts val="500"/>
              </a:spcBef>
              <a:buClr>
                <a:srgbClr val="8D837B"/>
              </a:buClr>
              <a:buSzPts val="1800"/>
              <a:buFont typeface="Arial"/>
              <a:defRPr sz="1800">
                <a:solidFill>
                  <a:srgbClr val="8D837B"/>
                </a:solidFill>
              </a:defRPr>
            </a:pPr>
            <a:r>
              <a:t>Shows top items first</a:t>
            </a:r>
          </a:p>
          <a:p>
            <a:pPr lvl="1" marL="182562" indent="-182562">
              <a:spcBef>
                <a:spcPts val="500"/>
              </a:spcBef>
              <a:buClr>
                <a:srgbClr val="8D837B"/>
              </a:buClr>
              <a:buSzPts val="1800"/>
              <a:buFont typeface="Arial"/>
              <a:defRPr sz="1800">
                <a:solidFill>
                  <a:srgbClr val="8D837B"/>
                </a:solidFill>
              </a:defRPr>
            </a:pPr>
            <a:r>
              <a:t>Searchable directly from this mini view</a:t>
            </a:r>
          </a:p>
          <a:p>
            <a:pPr lvl="1" marL="182562" indent="-182562">
              <a:spcBef>
                <a:spcPts val="500"/>
              </a:spcBef>
              <a:buClr>
                <a:srgbClr val="8D837B"/>
              </a:buClr>
              <a:buSzPts val="1800"/>
              <a:buFont typeface="Arial"/>
              <a:defRPr sz="1800">
                <a:solidFill>
                  <a:srgbClr val="8D837B"/>
                </a:solidFill>
              </a:defRPr>
            </a:pPr>
            <a:r>
              <a:t>Click the ‘View All’ to see everything</a:t>
            </a:r>
          </a:p>
        </p:txBody>
      </p:sp>
      <p:pic>
        <p:nvPicPr>
          <p:cNvPr id="2106" name="Image" descr="Image"/>
          <p:cNvPicPr>
            <a:picLocks noChangeAspect="1"/>
          </p:cNvPicPr>
          <p:nvPr/>
        </p:nvPicPr>
        <p:blipFill>
          <a:blip r:embed="rId2">
            <a:extLst/>
          </a:blip>
          <a:stretch>
            <a:fillRect/>
          </a:stretch>
        </p:blipFill>
        <p:spPr>
          <a:xfrm>
            <a:off x="5068889" y="1196400"/>
            <a:ext cx="4954140" cy="4500010"/>
          </a:xfrm>
          <a:prstGeom prst="rect">
            <a:avLst/>
          </a:prstGeom>
          <a:ln w="12700">
            <a:miter lim="400000"/>
          </a:ln>
        </p:spPr>
      </p:pic>
      <p:pic>
        <p:nvPicPr>
          <p:cNvPr id="2107" name="Image" descr="Image"/>
          <p:cNvPicPr>
            <a:picLocks noChangeAspect="1"/>
          </p:cNvPicPr>
          <p:nvPr/>
        </p:nvPicPr>
        <p:blipFill>
          <a:blip r:embed="rId3">
            <a:extLst/>
          </a:blip>
          <a:stretch>
            <a:fillRect/>
          </a:stretch>
        </p:blipFill>
        <p:spPr>
          <a:xfrm>
            <a:off x="553358" y="3289058"/>
            <a:ext cx="4372601" cy="26497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9" name="Google Shape;1470;p125"/>
          <p:cNvSpPr txBox="1"/>
          <p:nvPr>
            <p:ph type="title"/>
          </p:nvPr>
        </p:nvSpPr>
        <p:spPr>
          <a:xfrm>
            <a:off x="495299" y="144862"/>
            <a:ext cx="11046002" cy="990002"/>
          </a:xfrm>
          <a:prstGeom prst="rect">
            <a:avLst/>
          </a:prstGeom>
        </p:spPr>
        <p:txBody>
          <a:bodyPr/>
          <a:lstStyle/>
          <a:p>
            <a:pPr/>
            <a:r>
              <a:t>Lightning</a:t>
            </a:r>
          </a:p>
        </p:txBody>
      </p:sp>
      <p:sp>
        <p:nvSpPr>
          <p:cNvPr id="2110" name="Google Shape;1471;p125"/>
          <p:cNvSpPr txBox="1"/>
          <p:nvPr>
            <p:ph type="body" idx="1"/>
          </p:nvPr>
        </p:nvSpPr>
        <p:spPr>
          <a:xfrm>
            <a:off x="508025" y="1616290"/>
            <a:ext cx="11046002" cy="3779401"/>
          </a:xfrm>
          <a:prstGeom prst="rect">
            <a:avLst/>
          </a:prstGeom>
        </p:spPr>
        <p:txBody>
          <a:bodyPr/>
          <a:lstStyle/>
          <a:p>
            <a:pPr marL="0"/>
            <a:r>
              <a:t>Case Merge is now GA (Demo)</a:t>
            </a:r>
          </a:p>
          <a:p>
            <a:pPr lvl="1" marL="182562" indent="-182562">
              <a:spcBef>
                <a:spcPts val="500"/>
              </a:spcBef>
              <a:buClr>
                <a:srgbClr val="8D837B"/>
              </a:buClr>
              <a:buSzPts val="1800"/>
              <a:buFont typeface="Arial"/>
              <a:defRPr sz="1800">
                <a:solidFill>
                  <a:srgbClr val="8D837B"/>
                </a:solidFill>
              </a:defRPr>
            </a:pPr>
            <a:r>
              <a:t>Merge up to 3 cases together</a:t>
            </a:r>
          </a:p>
          <a:p>
            <a:pPr lvl="1" marL="182562" indent="-182562">
              <a:spcBef>
                <a:spcPts val="500"/>
              </a:spcBef>
              <a:buClr>
                <a:srgbClr val="8D837B"/>
              </a:buClr>
              <a:buSzPts val="1800"/>
              <a:buFont typeface="Arial"/>
              <a:defRPr sz="1800">
                <a:solidFill>
                  <a:srgbClr val="8D837B"/>
                </a:solidFill>
              </a:defRPr>
            </a:pPr>
            <a:r>
              <a:t>Admin must enabled feature</a:t>
            </a:r>
          </a:p>
          <a:p>
            <a:pPr lvl="1" marL="182562" indent="-182562">
              <a:spcBef>
                <a:spcPts val="500"/>
              </a:spcBef>
              <a:buClr>
                <a:srgbClr val="8D837B"/>
              </a:buClr>
              <a:buSzPts val="1800"/>
              <a:buFont typeface="Arial"/>
              <a:defRPr sz="1800">
                <a:solidFill>
                  <a:srgbClr val="8D837B"/>
                </a:solidFill>
              </a:defRPr>
            </a:pPr>
          </a:p>
          <a:p>
            <a:pPr marL="0"/>
            <a:r>
              <a:t>Email From List (Demo, Leads list)</a:t>
            </a:r>
          </a:p>
          <a:p>
            <a:pPr lvl="1" marL="182562" indent="-182562">
              <a:spcBef>
                <a:spcPts val="500"/>
              </a:spcBef>
              <a:buClr>
                <a:srgbClr val="8D837B"/>
              </a:buClr>
              <a:buSzPts val="1800"/>
              <a:buFont typeface="Arial"/>
              <a:defRPr sz="1800">
                <a:solidFill>
                  <a:srgbClr val="8D837B"/>
                </a:solidFill>
              </a:defRPr>
            </a:pPr>
            <a:r>
              <a:t>Send mass emails from a list view</a:t>
            </a:r>
          </a:p>
          <a:p>
            <a:pPr lvl="1" marL="182562" indent="-182562">
              <a:spcBef>
                <a:spcPts val="500"/>
              </a:spcBef>
              <a:buClr>
                <a:srgbClr val="8D837B"/>
              </a:buClr>
              <a:buSzPts val="1800"/>
              <a:buFont typeface="Arial"/>
              <a:defRPr sz="1800">
                <a:solidFill>
                  <a:srgbClr val="8D837B"/>
                </a:solidFill>
              </a:defRPr>
            </a:pPr>
            <a:r>
              <a:t>Can use merge fields like {!Lead.name}</a:t>
            </a:r>
          </a:p>
          <a:p>
            <a:pPr lvl="1" marL="182562" indent="-182562">
              <a:spcBef>
                <a:spcPts val="500"/>
              </a:spcBef>
              <a:buClr>
                <a:srgbClr val="8D837B"/>
              </a:buClr>
              <a:buSzPts val="1800"/>
              <a:buFont typeface="Arial"/>
              <a:defRPr sz="1800">
                <a:solidFill>
                  <a:srgbClr val="8D837B"/>
                </a:solidFill>
              </a:defRPr>
            </a:pPr>
            <a:r>
              <a:t>Users need “Allow sending of List Emails” permission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2" name="Google Shape;1470;p125"/>
          <p:cNvSpPr txBox="1"/>
          <p:nvPr>
            <p:ph type="title"/>
          </p:nvPr>
        </p:nvSpPr>
        <p:spPr>
          <a:xfrm>
            <a:off x="495299" y="144862"/>
            <a:ext cx="11046002" cy="990002"/>
          </a:xfrm>
          <a:prstGeom prst="rect">
            <a:avLst/>
          </a:prstGeom>
        </p:spPr>
        <p:txBody>
          <a:bodyPr/>
          <a:lstStyle/>
          <a:p>
            <a:pPr/>
            <a:r>
              <a:t>Declarative</a:t>
            </a:r>
          </a:p>
        </p:txBody>
      </p:sp>
      <p:sp>
        <p:nvSpPr>
          <p:cNvPr id="2113" name="Google Shape;1471;p125"/>
          <p:cNvSpPr txBox="1"/>
          <p:nvPr>
            <p:ph type="body" idx="1"/>
          </p:nvPr>
        </p:nvSpPr>
        <p:spPr>
          <a:xfrm>
            <a:off x="508025" y="1616290"/>
            <a:ext cx="11046002" cy="3779401"/>
          </a:xfrm>
          <a:prstGeom prst="rect">
            <a:avLst/>
          </a:prstGeom>
        </p:spPr>
        <p:txBody>
          <a:bodyPr/>
          <a:lstStyle/>
          <a:p>
            <a:pPr marL="0"/>
            <a:r>
              <a:t>Permission Set Groups and Muted Permissions (Demo)</a:t>
            </a:r>
          </a:p>
          <a:p>
            <a:pPr lvl="1" marL="182562" indent="-182562">
              <a:spcBef>
                <a:spcPts val="500"/>
              </a:spcBef>
              <a:buClr>
                <a:srgbClr val="8D837B"/>
              </a:buClr>
              <a:buSzPts val="1800"/>
              <a:buFont typeface="Arial"/>
              <a:defRPr sz="1800">
                <a:solidFill>
                  <a:srgbClr val="8D837B"/>
                </a:solidFill>
              </a:defRPr>
            </a:pPr>
            <a:r>
              <a:t>Create a group to allow Edit on Account fields Box 1 and Box 2</a:t>
            </a:r>
          </a:p>
          <a:p>
            <a:pPr lvl="1" marL="182562" indent="-182562">
              <a:spcBef>
                <a:spcPts val="500"/>
              </a:spcBef>
              <a:buClr>
                <a:srgbClr val="8D837B"/>
              </a:buClr>
              <a:buSzPts val="1800"/>
              <a:buFont typeface="Arial"/>
              <a:defRPr sz="1800">
                <a:solidFill>
                  <a:srgbClr val="8D837B"/>
                </a:solidFill>
              </a:defRPr>
            </a:pPr>
            <a:r>
              <a:t>Mute Box 3</a:t>
            </a:r>
          </a:p>
          <a:p>
            <a:pPr lvl="1" marL="182562" indent="-182562">
              <a:spcBef>
                <a:spcPts val="500"/>
              </a:spcBef>
              <a:buClr>
                <a:srgbClr val="8D837B"/>
              </a:buClr>
              <a:buSzPts val="1800"/>
              <a:buFont typeface="Arial"/>
              <a:defRPr sz="1800">
                <a:solidFill>
                  <a:srgbClr val="8D837B"/>
                </a:solidFill>
              </a:defRPr>
            </a:pPr>
          </a:p>
          <a:p>
            <a:pPr marL="0"/>
            <a:r>
              <a:t>In-App Guidance (Demo)</a:t>
            </a:r>
          </a:p>
          <a:p>
            <a:pPr lvl="1" marL="182562" indent="-182562">
              <a:spcBef>
                <a:spcPts val="500"/>
              </a:spcBef>
              <a:buClr>
                <a:srgbClr val="8D837B"/>
              </a:buClr>
              <a:buSzPts val="1800"/>
              <a:buFont typeface="Arial"/>
              <a:defRPr sz="1800">
                <a:solidFill>
                  <a:srgbClr val="8D837B"/>
                </a:solidFill>
              </a:defRPr>
            </a:pPr>
            <a:r>
              <a:t>Set by profile</a:t>
            </a:r>
          </a:p>
          <a:p>
            <a:pPr lvl="1" marL="182562" indent="-182562">
              <a:spcBef>
                <a:spcPts val="500"/>
              </a:spcBef>
              <a:buClr>
                <a:srgbClr val="8D837B"/>
              </a:buClr>
              <a:buSzPts val="1800"/>
              <a:buFont typeface="Arial"/>
              <a:defRPr sz="1800">
                <a:solidFill>
                  <a:srgbClr val="8D837B"/>
                </a:solidFill>
              </a:defRPr>
            </a:pPr>
            <a:r>
              <a:t>Change delay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5" name="Google Shape;1470;p125"/>
          <p:cNvSpPr txBox="1"/>
          <p:nvPr>
            <p:ph type="title"/>
          </p:nvPr>
        </p:nvSpPr>
        <p:spPr>
          <a:xfrm>
            <a:off x="495299" y="144862"/>
            <a:ext cx="11046002" cy="990002"/>
          </a:xfrm>
          <a:prstGeom prst="rect">
            <a:avLst/>
          </a:prstGeom>
        </p:spPr>
        <p:txBody>
          <a:bodyPr/>
          <a:lstStyle/>
          <a:p>
            <a:pPr/>
            <a:r>
              <a:t>Declarative</a:t>
            </a:r>
          </a:p>
        </p:txBody>
      </p:sp>
      <p:sp>
        <p:nvSpPr>
          <p:cNvPr id="2116" name="Google Shape;1471;p125"/>
          <p:cNvSpPr txBox="1"/>
          <p:nvPr>
            <p:ph type="body" idx="1"/>
          </p:nvPr>
        </p:nvSpPr>
        <p:spPr>
          <a:xfrm>
            <a:off x="508025" y="1616290"/>
            <a:ext cx="11046002" cy="3779401"/>
          </a:xfrm>
          <a:prstGeom prst="rect">
            <a:avLst/>
          </a:prstGeom>
        </p:spPr>
        <p:txBody>
          <a:bodyPr/>
          <a:lstStyle/>
          <a:p>
            <a:pPr marL="0"/>
            <a:r>
              <a:t>Pre Fill Records (Demo)</a:t>
            </a:r>
          </a:p>
          <a:p>
            <a:pPr lvl="1" marL="182562" indent="-182562">
              <a:spcBef>
                <a:spcPts val="500"/>
              </a:spcBef>
              <a:buClr>
                <a:srgbClr val="8D837B"/>
              </a:buClr>
              <a:buSzPts val="1800"/>
              <a:buFont typeface="Arial"/>
              <a:defRPr sz="1800">
                <a:solidFill>
                  <a:srgbClr val="8D837B"/>
                </a:solidFill>
              </a:defRPr>
            </a:pPr>
            <a:r>
              <a:t>Link on Account page that includes current record data</a:t>
            </a:r>
          </a:p>
          <a:p>
            <a:pPr lvl="1" marL="182562" indent="-182562">
              <a:spcBef>
                <a:spcPts val="500"/>
              </a:spcBef>
              <a:buClr>
                <a:srgbClr val="8D837B"/>
              </a:buClr>
              <a:buSzPts val="1800"/>
              <a:buFont typeface="Arial"/>
              <a:defRPr sz="1800">
                <a:solidFill>
                  <a:srgbClr val="8D837B"/>
                </a:solidFill>
              </a:defRPr>
            </a:pPr>
            <a:r>
              <a:t>Button on Account list view to prefill in default values</a:t>
            </a:r>
          </a:p>
          <a:p>
            <a:pPr lvl="1" marL="182562" indent="-182562">
              <a:spcBef>
                <a:spcPts val="500"/>
              </a:spcBef>
              <a:buClr>
                <a:srgbClr val="8D837B"/>
              </a:buClr>
              <a:buSzPts val="1800"/>
              <a:buFont typeface="Arial"/>
              <a:defRPr sz="1800">
                <a:solidFill>
                  <a:srgbClr val="8D837B"/>
                </a:solidFill>
              </a:defRPr>
            </a:pPr>
          </a:p>
          <a:p>
            <a:pPr marL="0"/>
            <a:r>
              <a:t>Tasks assigned to Queue (Demo)</a:t>
            </a:r>
          </a:p>
          <a:p>
            <a:pPr lvl="1" marL="182562" indent="-182562">
              <a:spcBef>
                <a:spcPts val="500"/>
              </a:spcBef>
              <a:buClr>
                <a:srgbClr val="8D837B"/>
              </a:buClr>
              <a:buSzPts val="1800"/>
              <a:buFont typeface="Arial"/>
              <a:defRPr sz="1800">
                <a:solidFill>
                  <a:srgbClr val="8D837B"/>
                </a:solidFill>
              </a:defRPr>
            </a:pPr>
            <a:r>
              <a:t>Queue must be predefined</a:t>
            </a:r>
          </a:p>
          <a:p>
            <a:pPr lvl="1" marL="182562" indent="-182562">
              <a:spcBef>
                <a:spcPts val="500"/>
              </a:spcBef>
              <a:buClr>
                <a:srgbClr val="8D837B"/>
              </a:buClr>
              <a:buSzPts val="1800"/>
              <a:buFont typeface="Arial"/>
              <a:defRPr sz="1800">
                <a:solidFill>
                  <a:srgbClr val="8D837B"/>
                </a:solidFill>
              </a:defRPr>
            </a:pPr>
            <a:r>
              <a:t>No one in the queue is automatically notified</a:t>
            </a:r>
          </a:p>
          <a:p>
            <a:pPr lvl="1" marL="182562" indent="-182562">
              <a:spcBef>
                <a:spcPts val="500"/>
              </a:spcBef>
              <a:buClr>
                <a:srgbClr val="8D837B"/>
              </a:buClr>
              <a:buSzPts val="1800"/>
              <a:buFont typeface="Arial"/>
              <a:defRPr sz="1800">
                <a:solidFill>
                  <a:srgbClr val="8D837B"/>
                </a:solidFill>
              </a:defRPr>
            </a:pPr>
            <a:r>
              <a:t>You don’t see the tasks under your tasks, need to look on queue’s tasks</a:t>
            </a:r>
          </a:p>
          <a:p>
            <a:pPr lvl="1" marL="182562" indent="-182562">
              <a:spcBef>
                <a:spcPts val="500"/>
              </a:spcBef>
              <a:buClr>
                <a:srgbClr val="8D837B"/>
              </a:buClr>
              <a:buSzPts val="1800"/>
              <a:buFont typeface="Arial"/>
              <a:defRPr sz="1800">
                <a:solidFill>
                  <a:srgbClr val="8D837B"/>
                </a:solidFill>
              </a:defRPr>
            </a:pPr>
            <a:r>
              <a:t>Thanks @mhumpolec for pointing this out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8" name="Google Shape;1470;p125"/>
          <p:cNvSpPr txBox="1"/>
          <p:nvPr>
            <p:ph type="title"/>
          </p:nvPr>
        </p:nvSpPr>
        <p:spPr>
          <a:xfrm>
            <a:off x="495299" y="144862"/>
            <a:ext cx="11046002" cy="990002"/>
          </a:xfrm>
          <a:prstGeom prst="rect">
            <a:avLst/>
          </a:prstGeom>
        </p:spPr>
        <p:txBody>
          <a:bodyPr/>
          <a:lstStyle/>
          <a:p>
            <a:pPr/>
            <a:r>
              <a:t>Flows</a:t>
            </a:r>
          </a:p>
        </p:txBody>
      </p:sp>
      <p:sp>
        <p:nvSpPr>
          <p:cNvPr id="2119" name="Google Shape;1471;p125"/>
          <p:cNvSpPr txBox="1"/>
          <p:nvPr>
            <p:ph type="body" idx="1"/>
          </p:nvPr>
        </p:nvSpPr>
        <p:spPr>
          <a:xfrm>
            <a:off x="508025" y="1616290"/>
            <a:ext cx="11046002" cy="3779401"/>
          </a:xfrm>
          <a:prstGeom prst="rect">
            <a:avLst/>
          </a:prstGeom>
        </p:spPr>
        <p:txBody>
          <a:bodyPr/>
          <a:lstStyle/>
          <a:p>
            <a:pPr marL="0"/>
            <a:r>
              <a:t>Flows run in System Mode (Demo)</a:t>
            </a:r>
          </a:p>
          <a:p>
            <a:pPr lvl="1" marL="182562" indent="-182562">
              <a:spcBef>
                <a:spcPts val="500"/>
              </a:spcBef>
              <a:buClr>
                <a:srgbClr val="8D837B"/>
              </a:buClr>
              <a:buSzPts val="1800"/>
              <a:buFont typeface="Arial"/>
              <a:defRPr sz="1800">
                <a:solidFill>
                  <a:srgbClr val="8D837B"/>
                </a:solidFill>
              </a:defRPr>
            </a:pPr>
            <a:r>
              <a:t>Button on Account ‘Update the Uneditable’ as regular user</a:t>
            </a:r>
          </a:p>
          <a:p>
            <a:pPr lvl="1" marL="182562" indent="-182562">
              <a:spcBef>
                <a:spcPts val="500"/>
              </a:spcBef>
              <a:buClr>
                <a:srgbClr val="8D837B"/>
              </a:buClr>
              <a:buSzPts val="1800"/>
              <a:buFont typeface="Arial"/>
              <a:defRPr sz="1800">
                <a:solidFill>
                  <a:srgbClr val="8D837B"/>
                </a:solidFill>
              </a:defRPr>
            </a:pPr>
            <a:r>
              <a:t>Access violation until system mode is enabled for SysModeScreenFlow</a:t>
            </a:r>
          </a:p>
          <a:p>
            <a:pPr lvl="1" marL="182562" indent="-182562">
              <a:spcBef>
                <a:spcPts val="500"/>
              </a:spcBef>
              <a:buClr>
                <a:srgbClr val="8D837B"/>
              </a:buClr>
              <a:buSzPts val="1800"/>
              <a:buFont typeface="Arial"/>
              <a:defRPr sz="1800">
                <a:solidFill>
                  <a:srgbClr val="8D837B"/>
                </a:solidFill>
              </a:defRPr>
            </a:pPr>
          </a:p>
          <a:p>
            <a:pPr marL="0"/>
            <a:r>
              <a:t>Flows run before insert/update (Demo)</a:t>
            </a:r>
          </a:p>
          <a:p>
            <a:pPr lvl="1" marL="182562" indent="-182562">
              <a:spcBef>
                <a:spcPts val="500"/>
              </a:spcBef>
              <a:buClr>
                <a:srgbClr val="8D837B"/>
              </a:buClr>
              <a:buSzPts val="1800"/>
              <a:buFont typeface="Arial"/>
              <a:defRPr sz="1800">
                <a:solidFill>
                  <a:srgbClr val="8D837B"/>
                </a:solidFill>
              </a:defRPr>
            </a:pPr>
            <a:r>
              <a:t>Flows can update records before the before triggers</a:t>
            </a:r>
          </a:p>
          <a:p>
            <a:pPr lvl="1" marL="182562" indent="-182562">
              <a:spcBef>
                <a:spcPts val="500"/>
              </a:spcBef>
              <a:buClr>
                <a:srgbClr val="8D837B"/>
              </a:buClr>
              <a:buSzPts val="1800"/>
              <a:buFont typeface="Arial"/>
              <a:defRPr sz="1800">
                <a:solidFill>
                  <a:srgbClr val="8D837B"/>
                </a:solidFill>
              </a:defRPr>
            </a:pPr>
            <a:r>
              <a:t>Saving lead fails due to validation error when checkbox is not checked</a:t>
            </a:r>
          </a:p>
          <a:p>
            <a:pPr lvl="1" marL="182562" indent="-182562">
              <a:spcBef>
                <a:spcPts val="500"/>
              </a:spcBef>
              <a:buClr>
                <a:srgbClr val="8D837B"/>
              </a:buClr>
              <a:buSzPts val="1800"/>
              <a:buFont typeface="Arial"/>
              <a:defRPr sz="1800">
                <a:solidFill>
                  <a:srgbClr val="8D837B"/>
                </a:solidFill>
              </a:defRPr>
            </a:pPr>
            <a:r>
              <a:t>Flow LeadSaveMe can correct the data before the validation rules fire</a:t>
            </a:r>
          </a:p>
          <a:p>
            <a:pPr lvl="1" marL="182562" indent="-182562">
              <a:spcBef>
                <a:spcPts val="500"/>
              </a:spcBef>
              <a:buClr>
                <a:srgbClr val="8D837B"/>
              </a:buClr>
              <a:buSzPts val="1800"/>
              <a:buFont typeface="Arial"/>
              <a:defRPr sz="1800">
                <a:solidFill>
                  <a:srgbClr val="8D837B"/>
                </a:solidFill>
              </a:defRPr>
            </a:pPr>
            <a:r>
              <a:t>Limitation: Can’t use ISNEW(), ISCHANGED(), PRIORVALUE() or call a subflow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1" name="Google Shape;1470;p125"/>
          <p:cNvSpPr txBox="1"/>
          <p:nvPr>
            <p:ph type="title"/>
          </p:nvPr>
        </p:nvSpPr>
        <p:spPr>
          <a:xfrm>
            <a:off x="495299" y="144862"/>
            <a:ext cx="11046002" cy="990002"/>
          </a:xfrm>
          <a:prstGeom prst="rect">
            <a:avLst/>
          </a:prstGeom>
        </p:spPr>
        <p:txBody>
          <a:bodyPr/>
          <a:lstStyle/>
          <a:p>
            <a:pPr/>
            <a:r>
              <a:t>Develop</a:t>
            </a:r>
          </a:p>
        </p:txBody>
      </p:sp>
      <p:sp>
        <p:nvSpPr>
          <p:cNvPr id="2122" name="Google Shape;1471;p125"/>
          <p:cNvSpPr txBox="1"/>
          <p:nvPr>
            <p:ph type="body" idx="1"/>
          </p:nvPr>
        </p:nvSpPr>
        <p:spPr>
          <a:xfrm>
            <a:off x="508025" y="1616290"/>
            <a:ext cx="11046002" cy="3779401"/>
          </a:xfrm>
          <a:prstGeom prst="rect">
            <a:avLst/>
          </a:prstGeom>
        </p:spPr>
        <p:txBody>
          <a:bodyPr/>
          <a:lstStyle/>
          <a:p>
            <a:pPr marL="0"/>
            <a:r>
              <a:t>@track not required in LWC</a:t>
            </a:r>
          </a:p>
          <a:p>
            <a:pPr lvl="1" marL="182562" indent="-182562">
              <a:spcBef>
                <a:spcPts val="500"/>
              </a:spcBef>
              <a:buClr>
                <a:srgbClr val="8D837B"/>
              </a:buClr>
              <a:buSzPts val="1800"/>
              <a:buFont typeface="Arial"/>
              <a:defRPr sz="1800">
                <a:solidFill>
                  <a:srgbClr val="8D837B"/>
                </a:solidFill>
              </a:defRPr>
            </a:pPr>
            <a:r>
              <a:t>All fields are now reactive and tracked</a:t>
            </a:r>
          </a:p>
          <a:p>
            <a:pPr lvl="1" marL="182562" indent="-182562">
              <a:spcBef>
                <a:spcPts val="500"/>
              </a:spcBef>
              <a:buClr>
                <a:srgbClr val="8D837B"/>
              </a:buClr>
              <a:buSzPts val="1800"/>
              <a:buFont typeface="Arial"/>
              <a:defRPr sz="1800">
                <a:solidFill>
                  <a:srgbClr val="8D837B"/>
                </a:solidFill>
              </a:defRPr>
            </a:pPr>
            <a:r>
              <a:t>Except for arrays, they need the decoration</a:t>
            </a:r>
          </a:p>
          <a:p>
            <a:pPr lvl="1" marL="182562" indent="-182562">
              <a:spcBef>
                <a:spcPts val="500"/>
              </a:spcBef>
              <a:buClr>
                <a:srgbClr val="8D837B"/>
              </a:buClr>
              <a:buSzPts val="1800"/>
              <a:buFont typeface="Arial"/>
              <a:defRPr sz="1800">
                <a:solidFill>
                  <a:srgbClr val="8D837B"/>
                </a:solidFill>
              </a:defRPr>
            </a:pPr>
            <a:r>
              <a:t>Watch out for sample code using the older style</a:t>
            </a:r>
          </a:p>
          <a:p>
            <a:pPr lvl="1" marL="182562" indent="-182562">
              <a:spcBef>
                <a:spcPts val="500"/>
              </a:spcBef>
              <a:buClr>
                <a:srgbClr val="8D837B"/>
              </a:buClr>
              <a:buSzPts val="1800"/>
              <a:buFont typeface="Arial"/>
              <a:defRPr sz="1800">
                <a:solidFill>
                  <a:srgbClr val="8D837B"/>
                </a:solidFill>
              </a:defRPr>
            </a:pPr>
          </a:p>
          <a:p>
            <a:pPr marL="0"/>
            <a:r>
              <a:t>API Limit</a:t>
            </a:r>
          </a:p>
          <a:p>
            <a:pPr lvl="1" marL="182562" indent="-182562">
              <a:spcBef>
                <a:spcPts val="500"/>
              </a:spcBef>
              <a:buClr>
                <a:srgbClr val="8D837B"/>
              </a:buClr>
              <a:buSzPts val="1800"/>
              <a:buFont typeface="Arial"/>
              <a:defRPr sz="1800">
                <a:solidFill>
                  <a:srgbClr val="8D837B"/>
                </a:solidFill>
              </a:defRPr>
            </a:pPr>
            <a:r>
              <a:t>Default daily API request allocation raised from 15,000 to 100,000</a:t>
            </a:r>
          </a:p>
          <a:p>
            <a:pPr lvl="1" marL="182562" indent="-182562">
              <a:spcBef>
                <a:spcPts val="500"/>
              </a:spcBef>
              <a:buClr>
                <a:srgbClr val="8D837B"/>
              </a:buClr>
              <a:buSzPts val="1800"/>
              <a:buFont typeface="Arial"/>
              <a:defRPr sz="1800">
                <a:solidFill>
                  <a:srgbClr val="8D837B"/>
                </a:solidFill>
              </a:defRPr>
            </a:pPr>
          </a:p>
          <a:p>
            <a:pPr marL="0"/>
            <a:r>
              <a:t>CalendarView</a:t>
            </a:r>
          </a:p>
          <a:p>
            <a:pPr lvl="1" marL="182562" indent="-182562">
              <a:spcBef>
                <a:spcPts val="500"/>
              </a:spcBef>
              <a:buClr>
                <a:srgbClr val="8D837B"/>
              </a:buClr>
              <a:buSzPts val="1800"/>
              <a:buFont typeface="Arial"/>
              <a:defRPr sz="1800">
                <a:solidFill>
                  <a:srgbClr val="8D837B"/>
                </a:solidFill>
              </a:defRPr>
            </a:pPr>
            <a:r>
              <a:t>Create, update, distribute calendars via code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4" name="Google Shape;1470;p125"/>
          <p:cNvSpPr txBox="1"/>
          <p:nvPr>
            <p:ph type="title"/>
          </p:nvPr>
        </p:nvSpPr>
        <p:spPr>
          <a:xfrm>
            <a:off x="495299" y="144862"/>
            <a:ext cx="11046002" cy="990002"/>
          </a:xfrm>
          <a:prstGeom prst="rect">
            <a:avLst/>
          </a:prstGeom>
        </p:spPr>
        <p:txBody>
          <a:bodyPr/>
          <a:lstStyle/>
          <a:p>
            <a:pPr/>
            <a:r>
              <a:t>Develop</a:t>
            </a:r>
          </a:p>
        </p:txBody>
      </p:sp>
      <p:sp>
        <p:nvSpPr>
          <p:cNvPr id="2125" name="Google Shape;1471;p125"/>
          <p:cNvSpPr txBox="1"/>
          <p:nvPr>
            <p:ph type="body" idx="1"/>
          </p:nvPr>
        </p:nvSpPr>
        <p:spPr>
          <a:xfrm>
            <a:off x="508025" y="1616290"/>
            <a:ext cx="11046002" cy="3779401"/>
          </a:xfrm>
          <a:prstGeom prst="rect">
            <a:avLst/>
          </a:prstGeom>
        </p:spPr>
        <p:txBody>
          <a:bodyPr/>
          <a:lstStyle/>
          <a:p>
            <a:pPr marL="0"/>
            <a:r>
              <a:t>Apple ID for Communities</a:t>
            </a:r>
          </a:p>
          <a:p>
            <a:pPr lvl="1" marL="182562" indent="-182562">
              <a:spcBef>
                <a:spcPts val="500"/>
              </a:spcBef>
              <a:buClr>
                <a:srgbClr val="8D837B"/>
              </a:buClr>
              <a:buSzPts val="1800"/>
              <a:buFont typeface="Arial"/>
              <a:defRPr sz="1800">
                <a:solidFill>
                  <a:srgbClr val="8D837B"/>
                </a:solidFill>
              </a:defRPr>
            </a:pPr>
            <a:r>
              <a:t>Apple ID has been added as a community user authentication option</a:t>
            </a:r>
          </a:p>
          <a:p>
            <a:pPr lvl="1" marL="182562" indent="-182562">
              <a:spcBef>
                <a:spcPts val="500"/>
              </a:spcBef>
              <a:buClr>
                <a:srgbClr val="8D837B"/>
              </a:buClr>
              <a:buSzPts val="1800"/>
              <a:buFont typeface="Arial"/>
              <a:defRPr sz="1800">
                <a:solidFill>
                  <a:srgbClr val="8D837B"/>
                </a:solidFill>
              </a:defRPr>
            </a:pPr>
          </a:p>
          <a:p>
            <a:pPr marL="0"/>
            <a:r>
              <a:t>Lightning Message Service</a:t>
            </a:r>
          </a:p>
          <a:p>
            <a:pPr lvl="1" marL="182562" indent="-182562">
              <a:spcBef>
                <a:spcPts val="500"/>
              </a:spcBef>
              <a:buClr>
                <a:srgbClr val="8D837B"/>
              </a:buClr>
              <a:buSzPts val="1800"/>
              <a:buFont typeface="Arial"/>
              <a:defRPr sz="1800">
                <a:solidFill>
                  <a:srgbClr val="8D837B"/>
                </a:solidFill>
              </a:defRPr>
            </a:pPr>
            <a:r>
              <a:t>In beta</a:t>
            </a:r>
          </a:p>
          <a:p>
            <a:pPr lvl="1" marL="182562" indent="-182562">
              <a:spcBef>
                <a:spcPts val="500"/>
              </a:spcBef>
              <a:buClr>
                <a:srgbClr val="8D837B"/>
              </a:buClr>
              <a:buSzPts val="1800"/>
              <a:buFont typeface="Arial"/>
              <a:defRPr sz="1800">
                <a:solidFill>
                  <a:srgbClr val="8D837B"/>
                </a:solidFill>
              </a:defRPr>
            </a:pPr>
            <a:r>
              <a:t>Send messages across the DOM, between Aura components, VF pages, LWC</a:t>
            </a:r>
          </a:p>
          <a:p>
            <a:pPr lvl="1" marL="182562" indent="-182562">
              <a:spcBef>
                <a:spcPts val="500"/>
              </a:spcBef>
              <a:buClr>
                <a:srgbClr val="8D837B"/>
              </a:buClr>
              <a:buSzPts val="1800"/>
              <a:buFont typeface="Arial"/>
              <a:defRPr sz="1800">
                <a:solidFill>
                  <a:srgbClr val="8D837B"/>
                </a:solidFill>
              </a:defRPr>
            </a:pPr>
            <a:r>
              <a:t>Communicate between Lightning page and pop-out utility bar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Google Shape;1470;p125"/>
          <p:cNvSpPr txBox="1"/>
          <p:nvPr>
            <p:ph type="title"/>
          </p:nvPr>
        </p:nvSpPr>
        <p:spPr>
          <a:xfrm>
            <a:off x="495299" y="144862"/>
            <a:ext cx="11046002" cy="990002"/>
          </a:xfrm>
          <a:prstGeom prst="rect">
            <a:avLst/>
          </a:prstGeom>
        </p:spPr>
        <p:txBody>
          <a:bodyPr/>
          <a:lstStyle/>
          <a:p>
            <a:pPr/>
            <a:r>
              <a:t>Connecting</a:t>
            </a:r>
          </a:p>
        </p:txBody>
      </p:sp>
      <p:sp>
        <p:nvSpPr>
          <p:cNvPr id="2061"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7" name="Google Shape;1470;p125"/>
          <p:cNvSpPr txBox="1"/>
          <p:nvPr>
            <p:ph type="title"/>
          </p:nvPr>
        </p:nvSpPr>
        <p:spPr>
          <a:xfrm>
            <a:off x="495299" y="144862"/>
            <a:ext cx="11046002" cy="990002"/>
          </a:xfrm>
          <a:prstGeom prst="rect">
            <a:avLst/>
          </a:prstGeom>
        </p:spPr>
        <p:txBody>
          <a:bodyPr/>
          <a:lstStyle/>
          <a:p>
            <a:pPr/>
            <a:r>
              <a:t>Develop</a:t>
            </a:r>
          </a:p>
        </p:txBody>
      </p:sp>
      <p:sp>
        <p:nvSpPr>
          <p:cNvPr id="2128" name="Google Shape;1471;p125"/>
          <p:cNvSpPr txBox="1"/>
          <p:nvPr>
            <p:ph type="body" idx="1"/>
          </p:nvPr>
        </p:nvSpPr>
        <p:spPr>
          <a:xfrm>
            <a:off x="508025" y="1616290"/>
            <a:ext cx="11046002" cy="3779401"/>
          </a:xfrm>
          <a:prstGeom prst="rect">
            <a:avLst/>
          </a:prstGeom>
        </p:spPr>
        <p:txBody>
          <a:bodyPr/>
          <a:lstStyle/>
          <a:p>
            <a:pPr marL="0"/>
            <a:r>
              <a:t>Data Masking in Sandboxes</a:t>
            </a:r>
          </a:p>
          <a:p>
            <a:pPr lvl="1" marL="182562" indent="-182562">
              <a:spcBef>
                <a:spcPts val="500"/>
              </a:spcBef>
              <a:buClr>
                <a:srgbClr val="8D837B"/>
              </a:buClr>
              <a:buSzPts val="1800"/>
              <a:buFont typeface="Arial"/>
              <a:defRPr sz="1800">
                <a:solidFill>
                  <a:srgbClr val="8D837B"/>
                </a:solidFill>
              </a:defRPr>
            </a:pPr>
            <a:r>
              <a:t>A managed package installed in Production</a:t>
            </a:r>
          </a:p>
          <a:p>
            <a:pPr lvl="1" marL="182562" indent="-182562">
              <a:spcBef>
                <a:spcPts val="500"/>
              </a:spcBef>
              <a:buClr>
                <a:srgbClr val="8D837B"/>
              </a:buClr>
              <a:buSzPts val="1800"/>
              <a:buFont typeface="Arial"/>
              <a:defRPr sz="1800">
                <a:solidFill>
                  <a:srgbClr val="8D837B"/>
                </a:solidFill>
              </a:defRPr>
            </a:pPr>
            <a:r>
              <a:t>May have an additional cost</a:t>
            </a:r>
          </a:p>
          <a:p>
            <a:pPr lvl="1" marL="182562" indent="-182562">
              <a:spcBef>
                <a:spcPts val="500"/>
              </a:spcBef>
              <a:buClr>
                <a:srgbClr val="8D837B"/>
              </a:buClr>
              <a:buSzPts val="1800"/>
              <a:buFont typeface="Arial"/>
              <a:defRPr sz="1800">
                <a:solidFill>
                  <a:srgbClr val="8D837B"/>
                </a:solidFill>
              </a:defRPr>
            </a:pPr>
            <a:r>
              <a:t>Replace data with random text, similar text, or blank field</a:t>
            </a:r>
          </a:p>
          <a:p>
            <a:pPr lvl="1" marL="182562" indent="-182562">
              <a:spcBef>
                <a:spcPts val="500"/>
              </a:spcBef>
              <a:buClr>
                <a:srgbClr val="8D837B"/>
              </a:buClr>
              <a:buSzPts val="1800"/>
              <a:buFont typeface="Arial"/>
              <a:defRPr sz="1800">
                <a:solidFill>
                  <a:srgbClr val="8D837B"/>
                </a:solidFill>
              </a:defRPr>
            </a:pPr>
            <a:r>
              <a:t>Masking for new or refreshed sandboxes, not existing ones</a:t>
            </a:r>
          </a:p>
          <a:p>
            <a:pPr lvl="1" marL="182562" indent="-182562">
              <a:spcBef>
                <a:spcPts val="500"/>
              </a:spcBef>
              <a:buClr>
                <a:srgbClr val="8D837B"/>
              </a:buClr>
              <a:buSzPts val="1800"/>
              <a:buFont typeface="Arial"/>
              <a:defRPr sz="1800">
                <a:solidFill>
                  <a:srgbClr val="8D837B"/>
                </a:solidFill>
              </a:defRPr>
            </a:pPr>
            <a:r>
              <a:t>Library of supported items:</a:t>
            </a:r>
          </a:p>
          <a:p>
            <a:pPr lvl="2" marL="1223962" indent="-182562">
              <a:spcBef>
                <a:spcPts val="500"/>
              </a:spcBef>
              <a:buClr>
                <a:srgbClr val="8D837B"/>
              </a:buClr>
              <a:buSzPts val="1800"/>
              <a:buFont typeface="Arial"/>
              <a:defRPr sz="1800">
                <a:solidFill>
                  <a:srgbClr val="8D837B"/>
                </a:solidFill>
              </a:defRPr>
            </a:pPr>
            <a:r>
              <a:t>First Name, Last Name, Company Name, Email</a:t>
            </a:r>
          </a:p>
          <a:p>
            <a:pPr lvl="2" marL="1223962" indent="-182562">
              <a:spcBef>
                <a:spcPts val="500"/>
              </a:spcBef>
              <a:buClr>
                <a:srgbClr val="8D837B"/>
              </a:buClr>
              <a:buSzPts val="1800"/>
              <a:buFont typeface="Arial"/>
              <a:defRPr sz="1800">
                <a:solidFill>
                  <a:srgbClr val="8D837B"/>
                </a:solidFill>
              </a:defRPr>
            </a:pPr>
            <a:r>
              <a:t>Street, City, Country, Country Abbrev, State, Postal Code</a:t>
            </a:r>
          </a:p>
          <a:p>
            <a:pPr lvl="2" marL="1223962" indent="-182562">
              <a:spcBef>
                <a:spcPts val="500"/>
              </a:spcBef>
              <a:buClr>
                <a:srgbClr val="8D837B"/>
              </a:buClr>
              <a:buSzPts val="1800"/>
              <a:buFont typeface="Arial"/>
              <a:defRPr sz="1800">
                <a:solidFill>
                  <a:srgbClr val="8D837B"/>
                </a:solidFill>
              </a:defRPr>
            </a:pPr>
            <a:r>
              <a:t>Phone Number, SSN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0" name="Google Shape;1470;p125"/>
          <p:cNvSpPr txBox="1"/>
          <p:nvPr>
            <p:ph type="title"/>
          </p:nvPr>
        </p:nvSpPr>
        <p:spPr>
          <a:xfrm>
            <a:off x="495299" y="144862"/>
            <a:ext cx="11046002" cy="990002"/>
          </a:xfrm>
          <a:prstGeom prst="rect">
            <a:avLst/>
          </a:prstGeom>
        </p:spPr>
        <p:txBody>
          <a:bodyPr/>
          <a:lstStyle/>
          <a:p>
            <a:pPr/>
            <a:r>
              <a:t>Release Plan</a:t>
            </a:r>
          </a:p>
        </p:txBody>
      </p:sp>
      <p:sp>
        <p:nvSpPr>
          <p:cNvPr id="2131" name="Google Shape;1471;p125"/>
          <p:cNvSpPr txBox="1"/>
          <p:nvPr>
            <p:ph type="body" idx="1"/>
          </p:nvPr>
        </p:nvSpPr>
        <p:spPr>
          <a:xfrm>
            <a:off x="508025" y="1616290"/>
            <a:ext cx="11046002" cy="3779401"/>
          </a:xfrm>
          <a:prstGeom prst="rect">
            <a:avLst/>
          </a:prstGeom>
        </p:spPr>
        <p:txBody>
          <a:bodyPr/>
          <a:lstStyle/>
          <a:p>
            <a:pPr marL="0"/>
            <a:r>
              <a:t>Spring 20 is now live in all instances</a:t>
            </a:r>
          </a:p>
          <a:p>
            <a:pPr marL="0"/>
          </a:p>
          <a:p>
            <a:pPr marL="0"/>
            <a:r>
              <a:t>New mobile app is now live for all users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3"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134" name="Google Shape;1486;p127"/>
          <p:cNvSpPr txBox="1"/>
          <p:nvPr>
            <p:ph type="title"/>
          </p:nvPr>
        </p:nvSpPr>
        <p:spPr>
          <a:xfrm>
            <a:off x="495299" y="139702"/>
            <a:ext cx="11046002" cy="990002"/>
          </a:xfrm>
          <a:prstGeom prst="rect">
            <a:avLst/>
          </a:prstGeom>
        </p:spPr>
        <p:txBody>
          <a:bodyPr/>
          <a:lstStyle/>
          <a:p>
            <a:pPr/>
            <a:r>
              <a:t>Thank You For Coming!</a:t>
            </a:r>
          </a:p>
        </p:txBody>
      </p:sp>
      <p:pic>
        <p:nvPicPr>
          <p:cNvPr id="2135"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136"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
        <p:nvSpPr>
          <p:cNvPr id="2137" name="Google Shape;1484;p127"/>
          <p:cNvSpPr txBox="1"/>
          <p:nvPr>
            <p:ph type="body" idx="1"/>
          </p:nvPr>
        </p:nvSpPr>
        <p:spPr>
          <a:xfrm>
            <a:off x="508025" y="1616290"/>
            <a:ext cx="11046002" cy="3779401"/>
          </a:xfrm>
          <a:prstGeom prst="rect">
            <a:avLst/>
          </a:prstGeom>
        </p:spPr>
        <p:txBody>
          <a:bodyPr/>
          <a:lstStyle/>
          <a:p>
            <a:pPr marL="0">
              <a:defRPr sz="2900"/>
            </a:pPr>
            <a:r>
              <a:t>Next Meetup</a:t>
            </a:r>
          </a:p>
          <a:p>
            <a:pPr lvl="1" marL="0" indent="1123950">
              <a:buSzTx/>
              <a:buNone/>
              <a:defRPr sz="2900"/>
            </a:pPr>
            <a:r>
              <a:t>April 26 at 4:30pm</a:t>
            </a:r>
          </a:p>
          <a:p>
            <a:pPr lvl="1" marL="0" indent="1123950">
              <a:buSzTx/>
              <a:buNone/>
              <a:defRPr sz="2900"/>
            </a:pPr>
          </a:p>
          <a:p>
            <a:pPr marL="0">
              <a:defRPr sz="2900"/>
            </a:pPr>
            <a:r>
              <a:t>Future Meetups</a:t>
            </a:r>
          </a:p>
          <a:p>
            <a:pPr lvl="1" marL="0" indent="1123950">
              <a:buSzTx/>
              <a:buNone/>
              <a:defRPr sz="2900"/>
            </a:pPr>
            <a:r>
              <a:t>June 10, Aug 24,</a:t>
            </a:r>
          </a:p>
          <a:p>
            <a:pPr lvl="1" marL="0" indent="1123950">
              <a:buSzTx/>
              <a:buNone/>
              <a:defRPr sz="2900"/>
            </a:pPr>
            <a:r>
              <a:t>Oct 8, Dec 9</a:t>
            </a:r>
          </a:p>
        </p:txBody>
      </p:sp>
    </p:spTree>
  </p:cSld>
  <p:clrMapOvr>
    <a:masterClrMapping/>
  </p:clrMapOvr>
  <mc:AlternateContent xmlns:mc="http://schemas.openxmlformats.org/markup-compatibility/2006">
    <mc:Choice xmlns:p14="http://schemas.microsoft.com/office/powerpoint/2010/main" Requires="p14">
      <p:transition spd="slow" advClick="1" p14:dur="40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Events</a:t>
            </a:r>
          </a:p>
        </p:txBody>
      </p:sp>
      <p:sp>
        <p:nvSpPr>
          <p:cNvPr id="2065"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latin typeface="Salesforce Sans"/>
                <a:ea typeface="Salesforce Sans"/>
                <a:cs typeface="Salesforce Sans"/>
                <a:sym typeface="Salesforce Sans"/>
              </a:defRPr>
            </a:pPr>
            <a:r>
              <a:t>MidAtlantic Dreamin’ (formerly Phillyforce)</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r>
              <a:t>Philadelphia, PA</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r>
              <a:t>May 6, 2020</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p>
          <a:p>
            <a:pPr marL="0" defTabSz="859536">
              <a:spcBef>
                <a:spcPts val="1000"/>
              </a:spcBef>
              <a:defRPr sz="1879">
                <a:latin typeface="Salesforce Sans"/>
                <a:ea typeface="Salesforce Sans"/>
                <a:cs typeface="Salesforce Sans"/>
                <a:sym typeface="Salesforce Sans"/>
              </a:defRPr>
            </a:pPr>
            <a:r>
              <a:t>Upstate Dreamin’</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r>
              <a:t>Syracuse, NY</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r>
              <a:t>Aug 26-27, 2020</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p>
          <a:p>
            <a:pPr marL="0" defTabSz="859536">
              <a:spcBef>
                <a:spcPts val="1000"/>
              </a:spcBef>
              <a:defRPr sz="1879">
                <a:latin typeface="Salesforce Sans"/>
                <a:ea typeface="Salesforce Sans"/>
                <a:cs typeface="Salesforce Sans"/>
                <a:sym typeface="Salesforce Sans"/>
              </a:defRPr>
            </a:pPr>
            <a:r>
              <a:t>Northeast Dreamin’</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r>
              <a:t>Syracuse, NY</a:t>
            </a:r>
          </a:p>
          <a:p>
            <a:pPr lvl="1" marL="171609" indent="-171609" defTabSz="859536">
              <a:spcBef>
                <a:spcPts val="500"/>
              </a:spcBef>
              <a:buClr>
                <a:srgbClr val="8D837B"/>
              </a:buClr>
              <a:buSzPct val="100000"/>
              <a:buFont typeface="Arial"/>
              <a:defRPr sz="1692">
                <a:solidFill>
                  <a:srgbClr val="8D837B"/>
                </a:solidFill>
                <a:latin typeface="Salesforce Sans"/>
                <a:ea typeface="Salesforce Sans"/>
                <a:cs typeface="Salesforce Sans"/>
                <a:sym typeface="Salesforce Sans"/>
              </a:defRPr>
            </a:pPr>
            <a:r>
              <a:t>Sept 14-15, 2020</a:t>
            </a:r>
          </a:p>
        </p:txBody>
      </p:sp>
      <p:pic>
        <p:nvPicPr>
          <p:cNvPr id="2066"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8" name="Google Shape;1470;p125"/>
          <p:cNvSpPr txBox="1"/>
          <p:nvPr>
            <p:ph type="title"/>
          </p:nvPr>
        </p:nvSpPr>
        <p:spPr>
          <a:xfrm>
            <a:off x="495299" y="144862"/>
            <a:ext cx="11046002" cy="990002"/>
          </a:xfrm>
          <a:prstGeom prst="rect">
            <a:avLst/>
          </a:prstGeom>
        </p:spPr>
        <p:txBody>
          <a:bodyPr/>
          <a:lstStyle/>
          <a:p>
            <a:pPr/>
            <a:r>
              <a:t>Spring 20</a:t>
            </a:r>
          </a:p>
        </p:txBody>
      </p:sp>
      <p:sp>
        <p:nvSpPr>
          <p:cNvPr id="2069" name="Google Shape;1471;p125"/>
          <p:cNvSpPr txBox="1"/>
          <p:nvPr>
            <p:ph type="body" idx="1"/>
          </p:nvPr>
        </p:nvSpPr>
        <p:spPr>
          <a:xfrm>
            <a:off x="508025" y="1363724"/>
            <a:ext cx="11046002" cy="4031967"/>
          </a:xfrm>
          <a:prstGeom prst="rect">
            <a:avLst/>
          </a:prstGeom>
        </p:spPr>
        <p:txBody>
          <a:bodyPr/>
          <a:lstStyle/>
          <a:p>
            <a:pPr marL="0" defTabSz="333756">
              <a:lnSpc>
                <a:spcPts val="2700"/>
              </a:lnSpc>
              <a:spcBef>
                <a:spcPts val="800"/>
              </a:spcBef>
              <a:defRPr sz="1168">
                <a:solidFill>
                  <a:srgbClr val="C55A11"/>
                </a:solidFill>
              </a:defRPr>
            </a:pPr>
            <a:r>
              <a:t>This presentation has not been created by Salesforce, Inc but is based on forward looking statements.</a:t>
            </a:r>
          </a:p>
          <a:p>
            <a:pPr marL="0" defTabSz="333756">
              <a:lnSpc>
                <a:spcPts val="2700"/>
              </a:lnSpc>
              <a:spcBef>
                <a:spcPts val="800"/>
              </a:spcBef>
              <a:defRPr sz="1168">
                <a:solidFill>
                  <a:srgbClr val="C55A11"/>
                </a:solidFill>
              </a:defRPr>
            </a:pPr>
          </a:p>
          <a:p>
            <a:pPr marL="0" defTabSz="333756">
              <a:lnSpc>
                <a:spcPts val="2700"/>
              </a:lnSpc>
              <a:spcBef>
                <a:spcPts val="800"/>
              </a:spcBef>
              <a:defRPr sz="1168">
                <a:solidFill>
                  <a:srgbClr val="C55A11"/>
                </a:solidFill>
              </a:defRPr>
            </a:pPr>
            <a:r>
              <a:t>Statement under the Private Securities Litigation Reform Act of 1995: </a:t>
            </a:r>
            <a:endParaRPr sz="876">
              <a:solidFill>
                <a:srgbClr val="000000"/>
              </a:solidFill>
              <a:latin typeface="Times"/>
              <a:ea typeface="Times"/>
              <a:cs typeface="Times"/>
              <a:sym typeface="Times"/>
            </a:endParaRPr>
          </a:p>
          <a:p>
            <a:pPr marL="0" defTabSz="333756">
              <a:lnSpc>
                <a:spcPts val="2700"/>
              </a:lnSpc>
              <a:spcBef>
                <a:spcPts val="800"/>
              </a:spcBef>
              <a:defRPr sz="1168">
                <a:solidFill>
                  <a:srgbClr val="C55A11"/>
                </a:solidFill>
              </a:defRPr>
            </a:pPr>
            <a:r>
              <a:t>This presentation may contain forward-looking statements that involve risks, uncertainties, and assumptions. If any such uncertainties materialize or if any of the assumptions proves incorrect, the results of salesforce.com, inc.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 </a:t>
            </a:r>
            <a:endParaRPr sz="876">
              <a:solidFill>
                <a:srgbClr val="000000"/>
              </a:solidFill>
              <a:latin typeface="Times"/>
              <a:ea typeface="Times"/>
              <a:cs typeface="Times"/>
              <a:sym typeface="Times"/>
            </a:endParaRPr>
          </a:p>
          <a:p>
            <a:pPr marL="0" defTabSz="333756">
              <a:lnSpc>
                <a:spcPts val="2700"/>
              </a:lnSpc>
              <a:spcBef>
                <a:spcPts val="800"/>
              </a:spcBef>
              <a:defRPr sz="1168">
                <a:solidFill>
                  <a:srgbClr val="C55A11"/>
                </a:solidFill>
              </a:defRPr>
            </a:pPr>
            <a:r>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non-salesforce.com products, and utilization and selling to larger enterprise customers. Further information on potential factors that could affect the financial results of salesforce.com, inc.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 </a:t>
            </a:r>
            <a:endParaRPr sz="876">
              <a:solidFill>
                <a:srgbClr val="000000"/>
              </a:solidFill>
              <a:latin typeface="Times"/>
              <a:ea typeface="Times"/>
              <a:cs typeface="Times"/>
              <a:sym typeface="Times"/>
            </a:endParaRPr>
          </a:p>
          <a:p>
            <a:pPr marL="0" defTabSz="333756">
              <a:lnSpc>
                <a:spcPts val="2700"/>
              </a:lnSpc>
              <a:spcBef>
                <a:spcPts val="800"/>
              </a:spcBef>
              <a:defRPr sz="1168">
                <a:solidFill>
                  <a:srgbClr val="C55A11"/>
                </a:solidFill>
              </a:defRPr>
            </a:pPr>
            <a:r>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Salesforce.com, inc. assumes no obligation and does not intend to update these forward-looking statements.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1" name="Google Shape;1470;p125"/>
          <p:cNvSpPr txBox="1"/>
          <p:nvPr>
            <p:ph type="title"/>
          </p:nvPr>
        </p:nvSpPr>
        <p:spPr>
          <a:xfrm>
            <a:off x="495299" y="144862"/>
            <a:ext cx="11046002" cy="990002"/>
          </a:xfrm>
          <a:prstGeom prst="rect">
            <a:avLst/>
          </a:prstGeom>
        </p:spPr>
        <p:txBody>
          <a:bodyPr/>
          <a:lstStyle/>
          <a:p>
            <a:pPr/>
            <a:r>
              <a:t>Spring 20</a:t>
            </a:r>
          </a:p>
        </p:txBody>
      </p:sp>
      <p:sp>
        <p:nvSpPr>
          <p:cNvPr id="2072" name="Google Shape;1471;p125"/>
          <p:cNvSpPr txBox="1"/>
          <p:nvPr>
            <p:ph type="body" sz="quarter" idx="1"/>
          </p:nvPr>
        </p:nvSpPr>
        <p:spPr>
          <a:xfrm>
            <a:off x="7253423" y="2279013"/>
            <a:ext cx="4317970" cy="2334784"/>
          </a:xfrm>
          <a:prstGeom prst="rect">
            <a:avLst/>
          </a:prstGeom>
        </p:spPr>
        <p:txBody>
          <a:bodyPr/>
          <a:lstStyle/>
          <a:p>
            <a:pPr marL="0" algn="ctr"/>
            <a:r>
              <a:t>Sunsets</a:t>
            </a:r>
          </a:p>
          <a:p>
            <a:pPr marL="0" algn="ctr"/>
            <a:r>
              <a:t>Lightning</a:t>
            </a:r>
          </a:p>
          <a:p>
            <a:pPr marL="0" algn="ctr"/>
            <a:r>
              <a:t>Declarative</a:t>
            </a:r>
          </a:p>
          <a:p>
            <a:pPr marL="0" algn="ctr"/>
            <a:r>
              <a:t>Flows</a:t>
            </a:r>
          </a:p>
          <a:p>
            <a:pPr marL="0" algn="ctr"/>
            <a:r>
              <a:t>Developer</a:t>
            </a:r>
          </a:p>
        </p:txBody>
      </p:sp>
      <p:pic>
        <p:nvPicPr>
          <p:cNvPr id="2073" name="Image" descr="Image"/>
          <p:cNvPicPr>
            <a:picLocks noChangeAspect="1"/>
          </p:cNvPicPr>
          <p:nvPr/>
        </p:nvPicPr>
        <p:blipFill>
          <a:blip r:embed="rId2">
            <a:extLst/>
          </a:blip>
          <a:stretch>
            <a:fillRect/>
          </a:stretch>
        </p:blipFill>
        <p:spPr>
          <a:xfrm>
            <a:off x="1162050" y="1662054"/>
            <a:ext cx="6350000" cy="3568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5" name="Google Shape;1470;p125"/>
          <p:cNvSpPr txBox="1"/>
          <p:nvPr>
            <p:ph type="title"/>
          </p:nvPr>
        </p:nvSpPr>
        <p:spPr>
          <a:xfrm>
            <a:off x="495299" y="144862"/>
            <a:ext cx="11046002" cy="990002"/>
          </a:xfrm>
          <a:prstGeom prst="rect">
            <a:avLst/>
          </a:prstGeom>
        </p:spPr>
        <p:txBody>
          <a:bodyPr/>
          <a:lstStyle/>
          <a:p>
            <a:pPr/>
            <a:r>
              <a:t>Spring 20</a:t>
            </a:r>
          </a:p>
        </p:txBody>
      </p:sp>
      <p:sp>
        <p:nvSpPr>
          <p:cNvPr id="2076" name="Google Shape;1471;p125"/>
          <p:cNvSpPr txBox="1"/>
          <p:nvPr>
            <p:ph type="body" idx="1"/>
          </p:nvPr>
        </p:nvSpPr>
        <p:spPr>
          <a:xfrm>
            <a:off x="508025" y="1616290"/>
            <a:ext cx="11046002" cy="3779401"/>
          </a:xfrm>
          <a:prstGeom prst="rect">
            <a:avLst/>
          </a:prstGeom>
        </p:spPr>
        <p:txBody>
          <a:bodyPr/>
          <a:lstStyle/>
          <a:p>
            <a:pPr marL="0"/>
            <a:r>
              <a:t>Release Notes</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invalidUrl="" action="" tgtFrame="" tooltip="" history="1" highlightClick="0" endSnd="0"/>
              </a:rPr>
              <a:t>https://releasenotes.docs.salesforce.com/en-us/spring20/release-notes/salesforce_release_notes.htm</a:t>
            </a:r>
          </a:p>
          <a:p>
            <a:pPr lvl="1" marL="182562" indent="-182562">
              <a:spcBef>
                <a:spcPts val="500"/>
              </a:spcBef>
              <a:buClr>
                <a:srgbClr val="8D837B"/>
              </a:buClr>
              <a:buSzPts val="1800"/>
              <a:buFont typeface="Arial"/>
              <a:defRPr sz="1800">
                <a:solidFill>
                  <a:srgbClr val="8D837B"/>
                </a:solidFill>
              </a:defRPr>
            </a:pPr>
          </a:p>
          <a:p>
            <a:pPr marL="0"/>
            <a:r>
              <a:t>Unofficial Snarky Abridged Edition</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3" invalidUrl="" action="" tgtFrame="" tooltip="" history="1" highlightClick="0" endSnd="0"/>
              </a:rPr>
              <a:t>https://www.reddit.com/r/salesforce/comments/eixug3/spring_20_release_notes_abridged_edition/</a:t>
            </a:r>
          </a:p>
          <a:p>
            <a:pPr lvl="1" marL="182562" indent="-182562">
              <a:spcBef>
                <a:spcPts val="500"/>
              </a:spcBef>
              <a:buClr>
                <a:srgbClr val="8D837B"/>
              </a:buClr>
              <a:buSzPts val="1800"/>
              <a:buFont typeface="Arial"/>
              <a:defRPr sz="1800">
                <a:solidFill>
                  <a:srgbClr val="8D837B"/>
                </a:solidFill>
              </a:defRPr>
            </a:pPr>
          </a:p>
          <a:p>
            <a:pPr marL="0"/>
            <a:r>
              <a:t>Trailhead</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4" invalidUrl="" action="" tgtFrame="" tooltip="" history="1" highlightClick="0" endSnd="0"/>
              </a:rPr>
              <a:t>https://trailhead.salesforce.com/en/content/learn/modules/spring-20-release-highlights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Google Shape;1470;p125"/>
          <p:cNvSpPr txBox="1"/>
          <p:nvPr>
            <p:ph type="title"/>
          </p:nvPr>
        </p:nvSpPr>
        <p:spPr>
          <a:xfrm>
            <a:off x="495299" y="144862"/>
            <a:ext cx="11046002" cy="990002"/>
          </a:xfrm>
          <a:prstGeom prst="rect">
            <a:avLst/>
          </a:prstGeom>
        </p:spPr>
        <p:txBody>
          <a:bodyPr/>
          <a:lstStyle/>
          <a:p>
            <a:pPr/>
            <a:r>
              <a:t>Sunsets</a:t>
            </a:r>
          </a:p>
        </p:txBody>
      </p:sp>
      <p:sp>
        <p:nvSpPr>
          <p:cNvPr id="2079" name="Google Shape;1471;p125"/>
          <p:cNvSpPr txBox="1"/>
          <p:nvPr>
            <p:ph type="body" idx="1"/>
          </p:nvPr>
        </p:nvSpPr>
        <p:spPr>
          <a:xfrm>
            <a:off x="508025" y="1616290"/>
            <a:ext cx="11046002" cy="3779401"/>
          </a:xfrm>
          <a:prstGeom prst="rect">
            <a:avLst/>
          </a:prstGeom>
        </p:spPr>
        <p:txBody>
          <a:bodyPr/>
          <a:lstStyle/>
          <a:p>
            <a:pPr marL="0"/>
            <a:r>
              <a:t>Original Territory Management</a:t>
            </a:r>
          </a:p>
          <a:p>
            <a:pPr lvl="1" marL="182562" indent="-182562">
              <a:spcBef>
                <a:spcPts val="500"/>
              </a:spcBef>
              <a:buClr>
                <a:srgbClr val="8D837B"/>
              </a:buClr>
              <a:buSzPts val="1800"/>
              <a:buFont typeface="Arial"/>
              <a:defRPr sz="1800">
                <a:solidFill>
                  <a:srgbClr val="8D837B"/>
                </a:solidFill>
              </a:defRPr>
            </a:pPr>
            <a:r>
              <a:t>Schedule to retire in Summer 20</a:t>
            </a:r>
          </a:p>
          <a:p>
            <a:pPr lvl="1" marL="182562" indent="-182562">
              <a:spcBef>
                <a:spcPts val="500"/>
              </a:spcBef>
              <a:buClr>
                <a:srgbClr val="8D837B"/>
              </a:buClr>
              <a:buSzPts val="1800"/>
              <a:buFont typeface="Arial"/>
              <a:defRPr sz="1800">
                <a:solidFill>
                  <a:srgbClr val="8D837B"/>
                </a:solidFill>
              </a:defRPr>
            </a:pPr>
            <a:r>
              <a:t>Migrate to Enterprise Territory Management</a:t>
            </a:r>
          </a:p>
          <a:p>
            <a:pPr lvl="1" marL="182562" indent="-182562">
              <a:spcBef>
                <a:spcPts val="500"/>
              </a:spcBef>
              <a:buClr>
                <a:srgbClr val="8D837B"/>
              </a:buClr>
              <a:buSzPts val="1800"/>
              <a:buFont typeface="Arial"/>
              <a:defRPr sz="1800">
                <a:solidFill>
                  <a:srgbClr val="8D837B"/>
                </a:solidFill>
              </a:defRPr>
            </a:pPr>
            <a:r>
              <a:t>ETM now supported in LEX</a:t>
            </a:r>
          </a:p>
          <a:p>
            <a:pPr lvl="1" marL="182562" indent="-182562">
              <a:spcBef>
                <a:spcPts val="500"/>
              </a:spcBef>
              <a:buClr>
                <a:srgbClr val="8D837B"/>
              </a:buClr>
              <a:buSzPts val="1800"/>
              <a:buFont typeface="Arial"/>
              <a:defRPr sz="1800">
                <a:solidFill>
                  <a:srgbClr val="8D837B"/>
                </a:solidFill>
              </a:defRPr>
            </a:pPr>
          </a:p>
          <a:p>
            <a:pPr marL="0"/>
            <a:r>
              <a:t>Customizable Forecasting</a:t>
            </a:r>
          </a:p>
          <a:p>
            <a:pPr lvl="1" marL="182562" indent="-182562">
              <a:spcBef>
                <a:spcPts val="500"/>
              </a:spcBef>
              <a:buClr>
                <a:srgbClr val="8D837B"/>
              </a:buClr>
              <a:buSzPts val="1800"/>
              <a:buFont typeface="Arial"/>
              <a:defRPr sz="1800">
                <a:solidFill>
                  <a:srgbClr val="8D837B"/>
                </a:solidFill>
              </a:defRPr>
            </a:pPr>
            <a:r>
              <a:t>Customizable Forecasting will be retired in Summer 20</a:t>
            </a:r>
          </a:p>
          <a:p>
            <a:pPr lvl="1" marL="182562" indent="-182562">
              <a:spcBef>
                <a:spcPts val="500"/>
              </a:spcBef>
              <a:buClr>
                <a:srgbClr val="8D837B"/>
              </a:buClr>
              <a:buSzPts val="1800"/>
              <a:buFont typeface="Arial"/>
              <a:defRPr sz="1800">
                <a:solidFill>
                  <a:srgbClr val="8D837B"/>
                </a:solidFill>
              </a:defRPr>
            </a:pPr>
            <a:r>
              <a:t>Move to Collaborative Forecasts</a:t>
            </a:r>
          </a:p>
        </p:txBody>
      </p:sp>
      <p:pic>
        <p:nvPicPr>
          <p:cNvPr id="2080"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2" name="Google Shape;1470;p125"/>
          <p:cNvSpPr txBox="1"/>
          <p:nvPr>
            <p:ph type="title"/>
          </p:nvPr>
        </p:nvSpPr>
        <p:spPr>
          <a:xfrm>
            <a:off x="495299" y="144862"/>
            <a:ext cx="11046002" cy="990002"/>
          </a:xfrm>
          <a:prstGeom prst="rect">
            <a:avLst/>
          </a:prstGeom>
        </p:spPr>
        <p:txBody>
          <a:bodyPr/>
          <a:lstStyle/>
          <a:p>
            <a:pPr/>
            <a:r>
              <a:t>Sunsets</a:t>
            </a:r>
          </a:p>
        </p:txBody>
      </p:sp>
      <p:sp>
        <p:nvSpPr>
          <p:cNvPr id="2083" name="Google Shape;1471;p125"/>
          <p:cNvSpPr txBox="1"/>
          <p:nvPr>
            <p:ph type="body" idx="1"/>
          </p:nvPr>
        </p:nvSpPr>
        <p:spPr>
          <a:xfrm>
            <a:off x="508025" y="1616290"/>
            <a:ext cx="11046002" cy="3779401"/>
          </a:xfrm>
          <a:prstGeom prst="rect">
            <a:avLst/>
          </a:prstGeom>
        </p:spPr>
        <p:txBody>
          <a:bodyPr/>
          <a:lstStyle/>
          <a:p>
            <a:pPr marL="0"/>
            <a:r>
              <a:t>Data.com Prospector and Data.com Clean</a:t>
            </a:r>
          </a:p>
          <a:p>
            <a:pPr lvl="1" marL="182562" indent="-182562">
              <a:spcBef>
                <a:spcPts val="500"/>
              </a:spcBef>
              <a:buClr>
                <a:srgbClr val="8D837B"/>
              </a:buClr>
              <a:buSzPts val="1800"/>
              <a:buFont typeface="Arial"/>
              <a:defRPr sz="1800">
                <a:solidFill>
                  <a:srgbClr val="8D837B"/>
                </a:solidFill>
              </a:defRPr>
            </a:pPr>
            <a:r>
              <a:t>Can no longer be renewed</a:t>
            </a:r>
          </a:p>
          <a:p>
            <a:pPr lvl="1" marL="182562" indent="-182562">
              <a:spcBef>
                <a:spcPts val="500"/>
              </a:spcBef>
              <a:buClr>
                <a:srgbClr val="8D837B"/>
              </a:buClr>
              <a:buSzPts val="1800"/>
              <a:buFont typeface="Arial"/>
              <a:defRPr sz="1800">
                <a:solidFill>
                  <a:srgbClr val="8D837B"/>
                </a:solidFill>
              </a:defRPr>
            </a:pPr>
            <a:r>
              <a:t>Retiring on July 31, 2020</a:t>
            </a:r>
          </a:p>
          <a:p>
            <a:pPr lvl="1" marL="182562" indent="-182562">
              <a:spcBef>
                <a:spcPts val="500"/>
              </a:spcBef>
              <a:buClr>
                <a:srgbClr val="8D837B"/>
              </a:buClr>
              <a:buSzPts val="1800"/>
              <a:buFont typeface="Arial"/>
              <a:defRPr sz="1800">
                <a:solidFill>
                  <a:srgbClr val="8D837B"/>
                </a:solidFill>
              </a:defRPr>
            </a:pPr>
          </a:p>
          <a:p>
            <a:pPr marL="0"/>
            <a:r>
              <a:t>Data Recovery Services</a:t>
            </a:r>
          </a:p>
          <a:p>
            <a:pPr lvl="1" marL="182562" indent="-182562">
              <a:spcBef>
                <a:spcPts val="500"/>
              </a:spcBef>
              <a:buClr>
                <a:srgbClr val="8D837B"/>
              </a:buClr>
              <a:buSzPts val="1800"/>
              <a:buFont typeface="Arial"/>
              <a:defRPr sz="1800">
                <a:solidFill>
                  <a:srgbClr val="8D837B"/>
                </a:solidFill>
              </a:defRPr>
            </a:pPr>
            <a:r>
              <a:t>Paid add on service</a:t>
            </a:r>
          </a:p>
          <a:p>
            <a:pPr lvl="1" marL="182562" indent="-182562">
              <a:spcBef>
                <a:spcPts val="500"/>
              </a:spcBef>
              <a:buClr>
                <a:srgbClr val="8D837B"/>
              </a:buClr>
              <a:buSzPts val="1800"/>
              <a:buFont typeface="Arial"/>
              <a:defRPr sz="1800">
                <a:solidFill>
                  <a:srgbClr val="8D837B"/>
                </a:solidFill>
              </a:defRPr>
            </a:pPr>
            <a:r>
              <a:t>Last resort to restore/recover org data</a:t>
            </a:r>
          </a:p>
          <a:p>
            <a:pPr lvl="1" marL="182562" indent="-182562">
              <a:spcBef>
                <a:spcPts val="500"/>
              </a:spcBef>
              <a:buClr>
                <a:srgbClr val="8D837B"/>
              </a:buClr>
              <a:buSzPts val="1800"/>
              <a:buFont typeface="Arial"/>
              <a:defRPr sz="1800">
                <a:solidFill>
                  <a:srgbClr val="8D837B"/>
                </a:solidFill>
              </a:defRPr>
            </a:pPr>
            <a:r>
              <a:t>Switch to Data Loader, API exports or AppExchange partner</a:t>
            </a:r>
          </a:p>
          <a:p>
            <a:pPr lvl="1" marL="182562" indent="-182562">
              <a:spcBef>
                <a:spcPts val="500"/>
              </a:spcBef>
              <a:buClr>
                <a:srgbClr val="8D837B"/>
              </a:buClr>
              <a:buSzPts val="1800"/>
              <a:buFont typeface="Arial"/>
              <a:defRPr sz="1800">
                <a:solidFill>
                  <a:srgbClr val="8D837B"/>
                </a:solidFill>
              </a:defRPr>
            </a:pPr>
            <a:r>
              <a:t>Retiring on July 31, 2020</a:t>
            </a:r>
          </a:p>
        </p:txBody>
      </p:sp>
      <p:pic>
        <p:nvPicPr>
          <p:cNvPr id="2084"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6" name="Google Shape;1470;p125"/>
          <p:cNvSpPr txBox="1"/>
          <p:nvPr>
            <p:ph type="title"/>
          </p:nvPr>
        </p:nvSpPr>
        <p:spPr>
          <a:xfrm>
            <a:off x="495299" y="144862"/>
            <a:ext cx="11046002" cy="990002"/>
          </a:xfrm>
          <a:prstGeom prst="rect">
            <a:avLst/>
          </a:prstGeom>
        </p:spPr>
        <p:txBody>
          <a:bodyPr/>
          <a:lstStyle/>
          <a:p>
            <a:pPr/>
            <a:r>
              <a:t>Lightning</a:t>
            </a:r>
          </a:p>
        </p:txBody>
      </p:sp>
      <p:sp>
        <p:nvSpPr>
          <p:cNvPr id="2087" name="Google Shape;1471;p125"/>
          <p:cNvSpPr txBox="1"/>
          <p:nvPr>
            <p:ph type="body" idx="1"/>
          </p:nvPr>
        </p:nvSpPr>
        <p:spPr>
          <a:xfrm>
            <a:off x="508025" y="1616290"/>
            <a:ext cx="11046002" cy="3779401"/>
          </a:xfrm>
          <a:prstGeom prst="rect">
            <a:avLst/>
          </a:prstGeom>
        </p:spPr>
        <p:txBody>
          <a:bodyPr/>
          <a:lstStyle/>
          <a:p>
            <a:pPr marL="0"/>
            <a:r>
              <a:t>New Mobile App</a:t>
            </a:r>
          </a:p>
          <a:p>
            <a:pPr lvl="1" marL="182562" indent="-182562">
              <a:spcBef>
                <a:spcPts val="500"/>
              </a:spcBef>
              <a:buClr>
                <a:srgbClr val="8D837B"/>
              </a:buClr>
              <a:buSzPts val="1800"/>
              <a:buFont typeface="Arial"/>
              <a:defRPr sz="1800">
                <a:solidFill>
                  <a:srgbClr val="8D837B"/>
                </a:solidFill>
              </a:defRPr>
            </a:pPr>
            <a:r>
              <a:t>Now live for everyone</a:t>
            </a:r>
          </a:p>
          <a:p>
            <a:pPr lvl="1" marL="182562" indent="-182562">
              <a:spcBef>
                <a:spcPts val="500"/>
              </a:spcBef>
              <a:buClr>
                <a:srgbClr val="8D837B"/>
              </a:buClr>
              <a:buSzPts val="1800"/>
              <a:buFont typeface="Arial"/>
              <a:defRPr sz="1800">
                <a:solidFill>
                  <a:srgbClr val="8D837B"/>
                </a:solidFill>
              </a:defRPr>
            </a:pPr>
            <a:r>
              <a:t>Cannot revert to old interface</a:t>
            </a:r>
          </a:p>
          <a:p>
            <a:pPr lvl="1" marL="182562" indent="-182562">
              <a:spcBef>
                <a:spcPts val="500"/>
              </a:spcBef>
              <a:buClr>
                <a:srgbClr val="8D837B"/>
              </a:buClr>
              <a:buSzPts val="1800"/>
              <a:buFont typeface="Arial"/>
              <a:defRPr sz="1800">
                <a:solidFill>
                  <a:srgbClr val="8D837B"/>
                </a:solidFill>
              </a:defRPr>
            </a:pPr>
            <a:r>
              <a:t>Only applicable to phone form factor</a:t>
            </a:r>
          </a:p>
        </p:txBody>
      </p:sp>
      <p:pic>
        <p:nvPicPr>
          <p:cNvPr id="2088" name="Image" descr="Image"/>
          <p:cNvPicPr>
            <a:picLocks noChangeAspect="1"/>
          </p:cNvPicPr>
          <p:nvPr/>
        </p:nvPicPr>
        <p:blipFill>
          <a:blip r:embed="rId2">
            <a:extLst/>
          </a:blip>
          <a:stretch>
            <a:fillRect/>
          </a:stretch>
        </p:blipFill>
        <p:spPr>
          <a:xfrm>
            <a:off x="3062317" y="3165322"/>
            <a:ext cx="1972596" cy="3381592"/>
          </a:xfrm>
          <a:prstGeom prst="rect">
            <a:avLst/>
          </a:prstGeom>
          <a:ln w="12700">
            <a:miter lim="400000"/>
          </a:ln>
        </p:spPr>
      </p:pic>
      <p:pic>
        <p:nvPicPr>
          <p:cNvPr id="2089" name="Image" descr="Image"/>
          <p:cNvPicPr>
            <a:picLocks noChangeAspect="1"/>
          </p:cNvPicPr>
          <p:nvPr/>
        </p:nvPicPr>
        <p:blipFill>
          <a:blip r:embed="rId3">
            <a:extLst/>
          </a:blip>
          <a:stretch>
            <a:fillRect/>
          </a:stretch>
        </p:blipFill>
        <p:spPr>
          <a:xfrm>
            <a:off x="5273897" y="2283910"/>
            <a:ext cx="2477776" cy="4263004"/>
          </a:xfrm>
          <a:prstGeom prst="rect">
            <a:avLst/>
          </a:prstGeom>
          <a:ln w="12700">
            <a:miter lim="400000"/>
          </a:ln>
        </p:spPr>
      </p:pic>
      <p:pic>
        <p:nvPicPr>
          <p:cNvPr id="2090" name="Image" descr="Image"/>
          <p:cNvPicPr>
            <a:picLocks noChangeAspect="1"/>
          </p:cNvPicPr>
          <p:nvPr/>
        </p:nvPicPr>
        <p:blipFill>
          <a:blip r:embed="rId4">
            <a:extLst/>
          </a:blip>
          <a:stretch>
            <a:fillRect/>
          </a:stretch>
        </p:blipFill>
        <p:spPr>
          <a:xfrm>
            <a:off x="7990657" y="1247046"/>
            <a:ext cx="3107363" cy="52872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